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6.jpg" ContentType="image/jpg"/>
  <Override PartName="/ppt/media/image53.jpg" ContentType="image/jpg"/>
  <Override PartName="/ppt/media/image91.jpg" ContentType="image/jpg"/>
  <Override PartName="/ppt/media/image92.jpg" ContentType="image/jpg"/>
  <Override PartName="/ppt/media/image105.jpg" ContentType="image/jpg"/>
  <Override PartName="/ppt/media/image106.jpg" ContentType="image/jpg"/>
  <Override PartName="/ppt/media/image107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5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86" y="120"/>
      </p:cViewPr>
      <p:guideLst>
        <p:guide orient="horz" pos="288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570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57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841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15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41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125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474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241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6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9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418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028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32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26" Type="http://schemas.openxmlformats.org/officeDocument/2006/relationships/image" Target="../media/image78.png"/><Relationship Id="rId21" Type="http://schemas.openxmlformats.org/officeDocument/2006/relationships/image" Target="../media/image73.png"/><Relationship Id="rId34" Type="http://schemas.openxmlformats.org/officeDocument/2006/relationships/image" Target="../media/image86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5" Type="http://schemas.openxmlformats.org/officeDocument/2006/relationships/image" Target="../media/image77.png"/><Relationship Id="rId33" Type="http://schemas.openxmlformats.org/officeDocument/2006/relationships/image" Target="../media/image85.png"/><Relationship Id="rId38" Type="http://schemas.openxmlformats.org/officeDocument/2006/relationships/image" Target="../media/image90.png"/><Relationship Id="rId2" Type="http://schemas.openxmlformats.org/officeDocument/2006/relationships/image" Target="../media/image54.png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29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24" Type="http://schemas.openxmlformats.org/officeDocument/2006/relationships/image" Target="../media/image76.png"/><Relationship Id="rId32" Type="http://schemas.openxmlformats.org/officeDocument/2006/relationships/image" Target="../media/image84.png"/><Relationship Id="rId37" Type="http://schemas.openxmlformats.org/officeDocument/2006/relationships/image" Target="../media/image89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23" Type="http://schemas.openxmlformats.org/officeDocument/2006/relationships/image" Target="../media/image75.png"/><Relationship Id="rId28" Type="http://schemas.openxmlformats.org/officeDocument/2006/relationships/image" Target="../media/image80.png"/><Relationship Id="rId36" Type="http://schemas.openxmlformats.org/officeDocument/2006/relationships/image" Target="../media/image88.png"/><Relationship Id="rId10" Type="http://schemas.openxmlformats.org/officeDocument/2006/relationships/image" Target="../media/image62.png"/><Relationship Id="rId19" Type="http://schemas.openxmlformats.org/officeDocument/2006/relationships/image" Target="../media/image71.png"/><Relationship Id="rId31" Type="http://schemas.openxmlformats.org/officeDocument/2006/relationships/image" Target="../media/image83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Relationship Id="rId22" Type="http://schemas.openxmlformats.org/officeDocument/2006/relationships/image" Target="../media/image74.png"/><Relationship Id="rId27" Type="http://schemas.openxmlformats.org/officeDocument/2006/relationships/image" Target="../media/image79.png"/><Relationship Id="rId30" Type="http://schemas.openxmlformats.org/officeDocument/2006/relationships/image" Target="../media/image82.png"/><Relationship Id="rId35" Type="http://schemas.openxmlformats.org/officeDocument/2006/relationships/image" Target="../media/image87.png"/><Relationship Id="rId8" Type="http://schemas.openxmlformats.org/officeDocument/2006/relationships/image" Target="../media/image60.png"/><Relationship Id="rId3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92.jp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48200" y="2514600"/>
            <a:ext cx="4082034" cy="1872614"/>
          </a:xfrm>
          <a:prstGeom prst="rect">
            <a:avLst/>
          </a:prstGeom>
        </p:spPr>
        <p:txBody>
          <a:bodyPr vert="horz" wrap="square" lIns="0" tIns="154940" rIns="0" bIns="0" rtlCol="0" anchor="ctr">
            <a:spAutoFit/>
          </a:bodyPr>
          <a:lstStyle/>
          <a:p>
            <a:pPr marL="459105" marR="5080" indent="-447040">
              <a:lnSpc>
                <a:spcPts val="6730"/>
              </a:lnSpc>
              <a:spcBef>
                <a:spcPts val="1220"/>
              </a:spcBef>
            </a:pPr>
            <a:r>
              <a:rPr sz="4400" spc="-50" dirty="0">
                <a:solidFill>
                  <a:srgbClr val="00B0F0"/>
                </a:solidFill>
                <a:latin typeface="Simplified Arabic Fixed" panose="02070309020205020404" pitchFamily="49" charset="-78"/>
                <a:cs typeface="Simplified Arabic Fixed" panose="02070309020205020404" pitchFamily="49" charset="-78"/>
              </a:rPr>
              <a:t>Pleura &amp;  Lungs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28965" y="1432497"/>
            <a:ext cx="3744595" cy="2563495"/>
            <a:chOff x="604964" y="1432496"/>
            <a:chExt cx="3744595" cy="2563495"/>
          </a:xfrm>
        </p:grpSpPr>
        <p:sp>
          <p:nvSpPr>
            <p:cNvPr id="3" name="object 3"/>
            <p:cNvSpPr/>
            <p:nvPr/>
          </p:nvSpPr>
          <p:spPr>
            <a:xfrm>
              <a:off x="610361" y="1437893"/>
              <a:ext cx="3733800" cy="798830"/>
            </a:xfrm>
            <a:custGeom>
              <a:avLst/>
              <a:gdLst/>
              <a:ahLst/>
              <a:cxnLst/>
              <a:rect l="l" t="t" r="r" b="b"/>
              <a:pathLst>
                <a:path w="3733800" h="798830">
                  <a:moveTo>
                    <a:pt x="3600704" y="0"/>
                  </a:moveTo>
                  <a:lnTo>
                    <a:pt x="133095" y="0"/>
                  </a:lnTo>
                  <a:lnTo>
                    <a:pt x="91027" y="6782"/>
                  </a:lnTo>
                  <a:lnTo>
                    <a:pt x="54490" y="25672"/>
                  </a:lnTo>
                  <a:lnTo>
                    <a:pt x="25679" y="54479"/>
                  </a:lnTo>
                  <a:lnTo>
                    <a:pt x="6785" y="91017"/>
                  </a:lnTo>
                  <a:lnTo>
                    <a:pt x="0" y="133095"/>
                  </a:lnTo>
                  <a:lnTo>
                    <a:pt x="0" y="665479"/>
                  </a:lnTo>
                  <a:lnTo>
                    <a:pt x="6785" y="707558"/>
                  </a:lnTo>
                  <a:lnTo>
                    <a:pt x="25679" y="744096"/>
                  </a:lnTo>
                  <a:lnTo>
                    <a:pt x="54490" y="772903"/>
                  </a:lnTo>
                  <a:lnTo>
                    <a:pt x="91027" y="791793"/>
                  </a:lnTo>
                  <a:lnTo>
                    <a:pt x="133095" y="798576"/>
                  </a:lnTo>
                  <a:lnTo>
                    <a:pt x="3600704" y="798576"/>
                  </a:lnTo>
                  <a:lnTo>
                    <a:pt x="3642782" y="791793"/>
                  </a:lnTo>
                  <a:lnTo>
                    <a:pt x="3679320" y="772903"/>
                  </a:lnTo>
                  <a:lnTo>
                    <a:pt x="3708127" y="744096"/>
                  </a:lnTo>
                  <a:lnTo>
                    <a:pt x="3727017" y="707558"/>
                  </a:lnTo>
                  <a:lnTo>
                    <a:pt x="3733800" y="665479"/>
                  </a:lnTo>
                  <a:lnTo>
                    <a:pt x="3733800" y="133095"/>
                  </a:lnTo>
                  <a:lnTo>
                    <a:pt x="3727017" y="91017"/>
                  </a:lnTo>
                  <a:lnTo>
                    <a:pt x="3708127" y="54479"/>
                  </a:lnTo>
                  <a:lnTo>
                    <a:pt x="3679320" y="25672"/>
                  </a:lnTo>
                  <a:lnTo>
                    <a:pt x="3642782" y="6782"/>
                  </a:lnTo>
                  <a:lnTo>
                    <a:pt x="360070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0361" y="1437893"/>
              <a:ext cx="3733800" cy="798830"/>
            </a:xfrm>
            <a:custGeom>
              <a:avLst/>
              <a:gdLst/>
              <a:ahLst/>
              <a:cxnLst/>
              <a:rect l="l" t="t" r="r" b="b"/>
              <a:pathLst>
                <a:path w="3733800" h="798830">
                  <a:moveTo>
                    <a:pt x="0" y="133095"/>
                  </a:moveTo>
                  <a:lnTo>
                    <a:pt x="6785" y="91017"/>
                  </a:lnTo>
                  <a:lnTo>
                    <a:pt x="25679" y="54479"/>
                  </a:lnTo>
                  <a:lnTo>
                    <a:pt x="54490" y="25672"/>
                  </a:lnTo>
                  <a:lnTo>
                    <a:pt x="91027" y="6782"/>
                  </a:lnTo>
                  <a:lnTo>
                    <a:pt x="133095" y="0"/>
                  </a:lnTo>
                  <a:lnTo>
                    <a:pt x="3600704" y="0"/>
                  </a:lnTo>
                  <a:lnTo>
                    <a:pt x="3642782" y="6782"/>
                  </a:lnTo>
                  <a:lnTo>
                    <a:pt x="3679320" y="25672"/>
                  </a:lnTo>
                  <a:lnTo>
                    <a:pt x="3708127" y="54479"/>
                  </a:lnTo>
                  <a:lnTo>
                    <a:pt x="3727017" y="91017"/>
                  </a:lnTo>
                  <a:lnTo>
                    <a:pt x="3733800" y="133095"/>
                  </a:lnTo>
                  <a:lnTo>
                    <a:pt x="3733800" y="665479"/>
                  </a:lnTo>
                  <a:lnTo>
                    <a:pt x="3727017" y="707558"/>
                  </a:lnTo>
                  <a:lnTo>
                    <a:pt x="3708127" y="744096"/>
                  </a:lnTo>
                  <a:lnTo>
                    <a:pt x="3679320" y="772903"/>
                  </a:lnTo>
                  <a:lnTo>
                    <a:pt x="3642782" y="791793"/>
                  </a:lnTo>
                  <a:lnTo>
                    <a:pt x="3600704" y="798576"/>
                  </a:lnTo>
                  <a:lnTo>
                    <a:pt x="133095" y="798576"/>
                  </a:lnTo>
                  <a:lnTo>
                    <a:pt x="91027" y="791793"/>
                  </a:lnTo>
                  <a:lnTo>
                    <a:pt x="54490" y="772903"/>
                  </a:lnTo>
                  <a:lnTo>
                    <a:pt x="25679" y="744096"/>
                  </a:lnTo>
                  <a:lnTo>
                    <a:pt x="6785" y="707558"/>
                  </a:lnTo>
                  <a:lnTo>
                    <a:pt x="0" y="665479"/>
                  </a:lnTo>
                  <a:lnTo>
                    <a:pt x="0" y="133095"/>
                  </a:lnTo>
                  <a:close/>
                </a:path>
              </a:pathLst>
            </a:custGeom>
            <a:ln w="10794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10361" y="3192017"/>
              <a:ext cx="3733800" cy="798830"/>
            </a:xfrm>
            <a:custGeom>
              <a:avLst/>
              <a:gdLst/>
              <a:ahLst/>
              <a:cxnLst/>
              <a:rect l="l" t="t" r="r" b="b"/>
              <a:pathLst>
                <a:path w="3733800" h="798829">
                  <a:moveTo>
                    <a:pt x="3600704" y="0"/>
                  </a:moveTo>
                  <a:lnTo>
                    <a:pt x="133095" y="0"/>
                  </a:lnTo>
                  <a:lnTo>
                    <a:pt x="91027" y="6782"/>
                  </a:lnTo>
                  <a:lnTo>
                    <a:pt x="54490" y="25672"/>
                  </a:lnTo>
                  <a:lnTo>
                    <a:pt x="25679" y="54479"/>
                  </a:lnTo>
                  <a:lnTo>
                    <a:pt x="6785" y="91017"/>
                  </a:lnTo>
                  <a:lnTo>
                    <a:pt x="0" y="133096"/>
                  </a:lnTo>
                  <a:lnTo>
                    <a:pt x="0" y="665480"/>
                  </a:lnTo>
                  <a:lnTo>
                    <a:pt x="6785" y="707558"/>
                  </a:lnTo>
                  <a:lnTo>
                    <a:pt x="25679" y="744096"/>
                  </a:lnTo>
                  <a:lnTo>
                    <a:pt x="54490" y="772903"/>
                  </a:lnTo>
                  <a:lnTo>
                    <a:pt x="91027" y="791793"/>
                  </a:lnTo>
                  <a:lnTo>
                    <a:pt x="133095" y="798576"/>
                  </a:lnTo>
                  <a:lnTo>
                    <a:pt x="3600704" y="798576"/>
                  </a:lnTo>
                  <a:lnTo>
                    <a:pt x="3642782" y="791793"/>
                  </a:lnTo>
                  <a:lnTo>
                    <a:pt x="3679320" y="772903"/>
                  </a:lnTo>
                  <a:lnTo>
                    <a:pt x="3708127" y="744096"/>
                  </a:lnTo>
                  <a:lnTo>
                    <a:pt x="3727017" y="707558"/>
                  </a:lnTo>
                  <a:lnTo>
                    <a:pt x="3733800" y="665480"/>
                  </a:lnTo>
                  <a:lnTo>
                    <a:pt x="3733800" y="133096"/>
                  </a:lnTo>
                  <a:lnTo>
                    <a:pt x="3727017" y="91017"/>
                  </a:lnTo>
                  <a:lnTo>
                    <a:pt x="3708127" y="54479"/>
                  </a:lnTo>
                  <a:lnTo>
                    <a:pt x="3679320" y="25672"/>
                  </a:lnTo>
                  <a:lnTo>
                    <a:pt x="3642782" y="6782"/>
                  </a:lnTo>
                  <a:lnTo>
                    <a:pt x="360070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10361" y="3192017"/>
              <a:ext cx="3733800" cy="798830"/>
            </a:xfrm>
            <a:custGeom>
              <a:avLst/>
              <a:gdLst/>
              <a:ahLst/>
              <a:cxnLst/>
              <a:rect l="l" t="t" r="r" b="b"/>
              <a:pathLst>
                <a:path w="3733800" h="798829">
                  <a:moveTo>
                    <a:pt x="0" y="133096"/>
                  </a:moveTo>
                  <a:lnTo>
                    <a:pt x="6785" y="91017"/>
                  </a:lnTo>
                  <a:lnTo>
                    <a:pt x="25679" y="54479"/>
                  </a:lnTo>
                  <a:lnTo>
                    <a:pt x="54490" y="25672"/>
                  </a:lnTo>
                  <a:lnTo>
                    <a:pt x="91027" y="6782"/>
                  </a:lnTo>
                  <a:lnTo>
                    <a:pt x="133095" y="0"/>
                  </a:lnTo>
                  <a:lnTo>
                    <a:pt x="3600704" y="0"/>
                  </a:lnTo>
                  <a:lnTo>
                    <a:pt x="3642782" y="6782"/>
                  </a:lnTo>
                  <a:lnTo>
                    <a:pt x="3679320" y="25672"/>
                  </a:lnTo>
                  <a:lnTo>
                    <a:pt x="3708127" y="54479"/>
                  </a:lnTo>
                  <a:lnTo>
                    <a:pt x="3727017" y="91017"/>
                  </a:lnTo>
                  <a:lnTo>
                    <a:pt x="3733800" y="133096"/>
                  </a:lnTo>
                  <a:lnTo>
                    <a:pt x="3733800" y="665480"/>
                  </a:lnTo>
                  <a:lnTo>
                    <a:pt x="3727017" y="707558"/>
                  </a:lnTo>
                  <a:lnTo>
                    <a:pt x="3708127" y="744096"/>
                  </a:lnTo>
                  <a:lnTo>
                    <a:pt x="3679320" y="772903"/>
                  </a:lnTo>
                  <a:lnTo>
                    <a:pt x="3642782" y="791793"/>
                  </a:lnTo>
                  <a:lnTo>
                    <a:pt x="3600704" y="798576"/>
                  </a:lnTo>
                  <a:lnTo>
                    <a:pt x="133095" y="798576"/>
                  </a:lnTo>
                  <a:lnTo>
                    <a:pt x="91027" y="791793"/>
                  </a:lnTo>
                  <a:lnTo>
                    <a:pt x="54490" y="772903"/>
                  </a:lnTo>
                  <a:lnTo>
                    <a:pt x="25679" y="744096"/>
                  </a:lnTo>
                  <a:lnTo>
                    <a:pt x="6785" y="707558"/>
                  </a:lnTo>
                  <a:lnTo>
                    <a:pt x="0" y="665480"/>
                  </a:lnTo>
                  <a:lnTo>
                    <a:pt x="0" y="133096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128965" y="4942269"/>
            <a:ext cx="3744595" cy="809625"/>
            <a:chOff x="604964" y="4942268"/>
            <a:chExt cx="3744595" cy="809625"/>
          </a:xfrm>
        </p:grpSpPr>
        <p:sp>
          <p:nvSpPr>
            <p:cNvPr id="8" name="object 8"/>
            <p:cNvSpPr/>
            <p:nvPr/>
          </p:nvSpPr>
          <p:spPr>
            <a:xfrm>
              <a:off x="610361" y="4947665"/>
              <a:ext cx="3733800" cy="798830"/>
            </a:xfrm>
            <a:custGeom>
              <a:avLst/>
              <a:gdLst/>
              <a:ahLst/>
              <a:cxnLst/>
              <a:rect l="l" t="t" r="r" b="b"/>
              <a:pathLst>
                <a:path w="3733800" h="798829">
                  <a:moveTo>
                    <a:pt x="3600704" y="0"/>
                  </a:moveTo>
                  <a:lnTo>
                    <a:pt x="133095" y="0"/>
                  </a:lnTo>
                  <a:lnTo>
                    <a:pt x="91027" y="6782"/>
                  </a:lnTo>
                  <a:lnTo>
                    <a:pt x="54490" y="25672"/>
                  </a:lnTo>
                  <a:lnTo>
                    <a:pt x="25679" y="54479"/>
                  </a:lnTo>
                  <a:lnTo>
                    <a:pt x="6785" y="91017"/>
                  </a:lnTo>
                  <a:lnTo>
                    <a:pt x="0" y="133095"/>
                  </a:lnTo>
                  <a:lnTo>
                    <a:pt x="0" y="665479"/>
                  </a:lnTo>
                  <a:lnTo>
                    <a:pt x="6785" y="707548"/>
                  </a:lnTo>
                  <a:lnTo>
                    <a:pt x="25679" y="744085"/>
                  </a:lnTo>
                  <a:lnTo>
                    <a:pt x="54490" y="772896"/>
                  </a:lnTo>
                  <a:lnTo>
                    <a:pt x="91027" y="791790"/>
                  </a:lnTo>
                  <a:lnTo>
                    <a:pt x="133095" y="798575"/>
                  </a:lnTo>
                  <a:lnTo>
                    <a:pt x="3600704" y="798575"/>
                  </a:lnTo>
                  <a:lnTo>
                    <a:pt x="3642782" y="791790"/>
                  </a:lnTo>
                  <a:lnTo>
                    <a:pt x="3679320" y="772896"/>
                  </a:lnTo>
                  <a:lnTo>
                    <a:pt x="3708127" y="744085"/>
                  </a:lnTo>
                  <a:lnTo>
                    <a:pt x="3727017" y="707548"/>
                  </a:lnTo>
                  <a:lnTo>
                    <a:pt x="3733800" y="665479"/>
                  </a:lnTo>
                  <a:lnTo>
                    <a:pt x="3733800" y="133095"/>
                  </a:lnTo>
                  <a:lnTo>
                    <a:pt x="3727017" y="91017"/>
                  </a:lnTo>
                  <a:lnTo>
                    <a:pt x="3708127" y="54479"/>
                  </a:lnTo>
                  <a:lnTo>
                    <a:pt x="3679320" y="25672"/>
                  </a:lnTo>
                  <a:lnTo>
                    <a:pt x="3642782" y="6782"/>
                  </a:lnTo>
                  <a:lnTo>
                    <a:pt x="360070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10361" y="4947665"/>
              <a:ext cx="3733800" cy="798830"/>
            </a:xfrm>
            <a:custGeom>
              <a:avLst/>
              <a:gdLst/>
              <a:ahLst/>
              <a:cxnLst/>
              <a:rect l="l" t="t" r="r" b="b"/>
              <a:pathLst>
                <a:path w="3733800" h="798829">
                  <a:moveTo>
                    <a:pt x="0" y="133095"/>
                  </a:moveTo>
                  <a:lnTo>
                    <a:pt x="6785" y="91017"/>
                  </a:lnTo>
                  <a:lnTo>
                    <a:pt x="25679" y="54479"/>
                  </a:lnTo>
                  <a:lnTo>
                    <a:pt x="54490" y="25672"/>
                  </a:lnTo>
                  <a:lnTo>
                    <a:pt x="91027" y="6782"/>
                  </a:lnTo>
                  <a:lnTo>
                    <a:pt x="133095" y="0"/>
                  </a:lnTo>
                  <a:lnTo>
                    <a:pt x="3600704" y="0"/>
                  </a:lnTo>
                  <a:lnTo>
                    <a:pt x="3642782" y="6782"/>
                  </a:lnTo>
                  <a:lnTo>
                    <a:pt x="3679320" y="25672"/>
                  </a:lnTo>
                  <a:lnTo>
                    <a:pt x="3708127" y="54479"/>
                  </a:lnTo>
                  <a:lnTo>
                    <a:pt x="3727017" y="91017"/>
                  </a:lnTo>
                  <a:lnTo>
                    <a:pt x="3733800" y="133095"/>
                  </a:lnTo>
                  <a:lnTo>
                    <a:pt x="3733800" y="665479"/>
                  </a:lnTo>
                  <a:lnTo>
                    <a:pt x="3727017" y="707548"/>
                  </a:lnTo>
                  <a:lnTo>
                    <a:pt x="3708127" y="744085"/>
                  </a:lnTo>
                  <a:lnTo>
                    <a:pt x="3679320" y="772896"/>
                  </a:lnTo>
                  <a:lnTo>
                    <a:pt x="3642782" y="791790"/>
                  </a:lnTo>
                  <a:lnTo>
                    <a:pt x="3600704" y="798575"/>
                  </a:lnTo>
                  <a:lnTo>
                    <a:pt x="133095" y="798575"/>
                  </a:lnTo>
                  <a:lnTo>
                    <a:pt x="91027" y="791790"/>
                  </a:lnTo>
                  <a:lnTo>
                    <a:pt x="54490" y="772896"/>
                  </a:lnTo>
                  <a:lnTo>
                    <a:pt x="25679" y="744085"/>
                  </a:lnTo>
                  <a:lnTo>
                    <a:pt x="6785" y="707548"/>
                  </a:lnTo>
                  <a:lnTo>
                    <a:pt x="0" y="665479"/>
                  </a:lnTo>
                  <a:lnTo>
                    <a:pt x="0" y="133095"/>
                  </a:lnTo>
                  <a:close/>
                </a:path>
              </a:pathLst>
            </a:custGeom>
            <a:ln w="10794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239467" y="1636903"/>
            <a:ext cx="3515360" cy="48747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1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Costal</a:t>
            </a:r>
            <a:r>
              <a:rPr sz="2100" u="heavy" spc="-5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1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surface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endParaRPr sz="2100" dirty="0">
              <a:latin typeface="Times New Roman"/>
              <a:cs typeface="Times New Roman"/>
            </a:endParaRPr>
          </a:p>
          <a:p>
            <a:pPr marL="184785" indent="-172720" algn="just">
              <a:spcBef>
                <a:spcPts val="2010"/>
              </a:spcBef>
              <a:buChar char="•"/>
              <a:tabLst>
                <a:tab pos="185420" algn="l"/>
              </a:tabLst>
            </a:pPr>
            <a:r>
              <a:rPr sz="1600" spc="-5" dirty="0">
                <a:latin typeface="Times New Roman"/>
                <a:cs typeface="Times New Roman"/>
              </a:rPr>
              <a:t>Convex.</a:t>
            </a:r>
            <a:endParaRPr sz="1600" dirty="0">
              <a:latin typeface="Times New Roman"/>
              <a:cs typeface="Times New Roman"/>
            </a:endParaRPr>
          </a:p>
          <a:p>
            <a:pPr marL="184785" marR="687070" indent="-172720" algn="just">
              <a:lnSpc>
                <a:spcPts val="1660"/>
              </a:lnSpc>
              <a:spcBef>
                <a:spcPts val="380"/>
              </a:spcBef>
              <a:buChar char="•"/>
              <a:tabLst>
                <a:tab pos="185420" algn="l"/>
              </a:tabLst>
            </a:pPr>
            <a:r>
              <a:rPr sz="1600" spc="-5" dirty="0">
                <a:latin typeface="Times New Roman"/>
                <a:cs typeface="Times New Roman"/>
              </a:rPr>
              <a:t>Covered by </a:t>
            </a:r>
            <a:r>
              <a:rPr sz="1600" u="sng" spc="-5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costal pleura</a:t>
            </a:r>
            <a:r>
              <a:rPr sz="1600" spc="-5" dirty="0">
                <a:latin typeface="Times New Roman"/>
                <a:cs typeface="Times New Roman"/>
              </a:rPr>
              <a:t> which 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u="sng" spc="-5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separates lung </a:t>
            </a:r>
            <a:r>
              <a:rPr sz="1600" u="sng" spc="-10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from: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ribs, costal 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cartilages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&amp;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intercostal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muscles.</a:t>
            </a:r>
            <a:endParaRPr sz="1600" dirty="0">
              <a:latin typeface="Times New Roman"/>
              <a:cs typeface="Times New Roman"/>
            </a:endParaRPr>
          </a:p>
          <a:p>
            <a:pPr marL="12700" marR="5080">
              <a:lnSpc>
                <a:spcPts val="2170"/>
              </a:lnSpc>
              <a:spcBef>
                <a:spcPts val="1285"/>
              </a:spcBef>
            </a:pPr>
            <a:r>
              <a:rPr sz="21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Medial</a:t>
            </a:r>
            <a:r>
              <a:rPr sz="2100" u="heavy" spc="-4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1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surface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r>
              <a:rPr sz="2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It</a:t>
            </a:r>
            <a:r>
              <a:rPr sz="2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sz="2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divided</a:t>
            </a:r>
            <a:r>
              <a:rPr sz="21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into </a:t>
            </a:r>
            <a:r>
              <a:rPr sz="2100" spc="-5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 parts:</a:t>
            </a:r>
            <a:endParaRPr sz="2100" dirty="0">
              <a:latin typeface="Times New Roman"/>
              <a:cs typeface="Times New Roman"/>
            </a:endParaRPr>
          </a:p>
          <a:p>
            <a:pPr marL="184785" indent="-172720">
              <a:spcBef>
                <a:spcPts val="915"/>
              </a:spcBef>
              <a:buChar char="•"/>
              <a:tabLst>
                <a:tab pos="185420" algn="l"/>
              </a:tabLst>
            </a:pPr>
            <a:r>
              <a:rPr sz="1600" spc="-5" dirty="0">
                <a:latin typeface="Times New Roman"/>
                <a:cs typeface="Times New Roman"/>
              </a:rPr>
              <a:t>Anterior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(mediastinal)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part:</a:t>
            </a:r>
            <a:endParaRPr sz="1600" dirty="0">
              <a:latin typeface="Times New Roman"/>
              <a:cs typeface="Times New Roman"/>
            </a:endParaRPr>
          </a:p>
          <a:p>
            <a:pPr marL="184785" marR="88900" indent="-172720">
              <a:lnSpc>
                <a:spcPts val="1660"/>
              </a:lnSpc>
              <a:spcBef>
                <a:spcPts val="385"/>
              </a:spcBef>
              <a:buChar char="•"/>
              <a:tabLst>
                <a:tab pos="185420" algn="l"/>
              </a:tabLst>
            </a:pPr>
            <a:r>
              <a:rPr sz="1600" spc="-5" dirty="0">
                <a:latin typeface="Times New Roman"/>
                <a:cs typeface="Times New Roman"/>
              </a:rPr>
              <a:t>Contains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u="sng" spc="-5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hilum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in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the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middle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(it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is a 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depression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in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which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u="sng" spc="-5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bronchi</a:t>
            </a:r>
            <a:r>
              <a:rPr sz="1600" spc="-5" dirty="0">
                <a:latin typeface="Times New Roman"/>
                <a:cs typeface="Times New Roman"/>
              </a:rPr>
              <a:t>, </a:t>
            </a:r>
            <a:r>
              <a:rPr sz="1600" u="sng" spc="-5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vessels</a:t>
            </a:r>
            <a:r>
              <a:rPr sz="1600" spc="-5" dirty="0">
                <a:latin typeface="Times New Roman"/>
                <a:cs typeface="Times New Roman"/>
              </a:rPr>
              <a:t>, &amp; </a:t>
            </a:r>
            <a:r>
              <a:rPr sz="1600" spc="-385" dirty="0">
                <a:latin typeface="Times New Roman"/>
                <a:cs typeface="Times New Roman"/>
              </a:rPr>
              <a:t> </a:t>
            </a:r>
            <a:r>
              <a:rPr sz="1600" u="sng" spc="-5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nerves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forming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the root of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lung).</a:t>
            </a:r>
            <a:endParaRPr sz="1600" dirty="0">
              <a:latin typeface="Times New Roman"/>
              <a:cs typeface="Times New Roman"/>
            </a:endParaRPr>
          </a:p>
          <a:p>
            <a:pPr>
              <a:spcBef>
                <a:spcPts val="50"/>
              </a:spcBef>
              <a:buClr>
                <a:srgbClr val="FFFFFF"/>
              </a:buClr>
              <a:buFont typeface="Times New Roman"/>
              <a:buChar char="•"/>
            </a:pPr>
            <a:endParaRPr sz="1700" dirty="0">
              <a:latin typeface="Times New Roman"/>
              <a:cs typeface="Times New Roman"/>
            </a:endParaRPr>
          </a:p>
          <a:p>
            <a:pPr marL="12700"/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Posterior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(vertebral)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part:</a:t>
            </a:r>
            <a:endParaRPr sz="2100" dirty="0">
              <a:latin typeface="Times New Roman"/>
              <a:cs typeface="Times New Roman"/>
            </a:endParaRPr>
          </a:p>
          <a:p>
            <a:pPr>
              <a:spcBef>
                <a:spcPts val="35"/>
              </a:spcBef>
            </a:pPr>
            <a:endParaRPr sz="1950" dirty="0">
              <a:latin typeface="Times New Roman"/>
              <a:cs typeface="Times New Roman"/>
            </a:endParaRPr>
          </a:p>
          <a:p>
            <a:pPr marL="184785" marR="79375" indent="-172720">
              <a:lnSpc>
                <a:spcPct val="86300"/>
              </a:lnSpc>
              <a:buChar char="•"/>
              <a:tabLst>
                <a:tab pos="185420" algn="l"/>
              </a:tabLst>
            </a:pPr>
            <a:r>
              <a:rPr sz="1600" u="sng" spc="-5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It</a:t>
            </a:r>
            <a:r>
              <a:rPr sz="1600" u="sng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600" u="sng" spc="-5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is related</a:t>
            </a:r>
            <a:r>
              <a:rPr sz="1600" u="sng" spc="5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600" u="sng" spc="-5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to: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bodies of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thoracic 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vertebrae,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intervertebral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discs,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posterior </a:t>
            </a:r>
            <a:r>
              <a:rPr sz="1600" spc="-38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intercostal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vessels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&amp;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sympathetic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trunk.</a:t>
            </a:r>
            <a:endParaRPr sz="1600" dirty="0">
              <a:latin typeface="Times New Roman"/>
              <a:cs typeface="Times New Roman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895601" y="71372"/>
            <a:ext cx="7912607" cy="4687033"/>
            <a:chOff x="1371600" y="71371"/>
            <a:chExt cx="7912607" cy="4687033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58000" y="1417796"/>
              <a:ext cx="2426207" cy="334060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371600" y="71371"/>
              <a:ext cx="3218015" cy="725805"/>
            </a:xfrm>
            <a:custGeom>
              <a:avLst/>
              <a:gdLst/>
              <a:ahLst/>
              <a:cxnLst/>
              <a:rect l="l" t="t" r="r" b="b"/>
              <a:pathLst>
                <a:path w="3819525" h="725805">
                  <a:moveTo>
                    <a:pt x="3698240" y="0"/>
                  </a:moveTo>
                  <a:lnTo>
                    <a:pt x="120903" y="0"/>
                  </a:lnTo>
                  <a:lnTo>
                    <a:pt x="73841" y="9497"/>
                  </a:lnTo>
                  <a:lnTo>
                    <a:pt x="35410" y="35401"/>
                  </a:lnTo>
                  <a:lnTo>
                    <a:pt x="9500" y="73830"/>
                  </a:lnTo>
                  <a:lnTo>
                    <a:pt x="0" y="120904"/>
                  </a:lnTo>
                  <a:lnTo>
                    <a:pt x="0" y="604520"/>
                  </a:lnTo>
                  <a:lnTo>
                    <a:pt x="9500" y="651593"/>
                  </a:lnTo>
                  <a:lnTo>
                    <a:pt x="35410" y="690022"/>
                  </a:lnTo>
                  <a:lnTo>
                    <a:pt x="73841" y="715926"/>
                  </a:lnTo>
                  <a:lnTo>
                    <a:pt x="120903" y="725424"/>
                  </a:lnTo>
                  <a:lnTo>
                    <a:pt x="3698240" y="725424"/>
                  </a:lnTo>
                  <a:lnTo>
                    <a:pt x="3745313" y="715926"/>
                  </a:lnTo>
                  <a:lnTo>
                    <a:pt x="3783742" y="690022"/>
                  </a:lnTo>
                  <a:lnTo>
                    <a:pt x="3809646" y="651593"/>
                  </a:lnTo>
                  <a:lnTo>
                    <a:pt x="3819143" y="604520"/>
                  </a:lnTo>
                  <a:lnTo>
                    <a:pt x="3819143" y="120904"/>
                  </a:lnTo>
                  <a:lnTo>
                    <a:pt x="3809646" y="73830"/>
                  </a:lnTo>
                  <a:lnTo>
                    <a:pt x="3783742" y="35401"/>
                  </a:lnTo>
                  <a:lnTo>
                    <a:pt x="3745313" y="9497"/>
                  </a:lnTo>
                  <a:lnTo>
                    <a:pt x="3698240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71600" y="91070"/>
              <a:ext cx="3218015" cy="725805"/>
            </a:xfrm>
            <a:custGeom>
              <a:avLst/>
              <a:gdLst/>
              <a:ahLst/>
              <a:cxnLst/>
              <a:rect l="l" t="t" r="r" b="b"/>
              <a:pathLst>
                <a:path w="3819525" h="725805">
                  <a:moveTo>
                    <a:pt x="0" y="120904"/>
                  </a:moveTo>
                  <a:lnTo>
                    <a:pt x="9500" y="73830"/>
                  </a:lnTo>
                  <a:lnTo>
                    <a:pt x="35410" y="35401"/>
                  </a:lnTo>
                  <a:lnTo>
                    <a:pt x="73841" y="9497"/>
                  </a:lnTo>
                  <a:lnTo>
                    <a:pt x="120903" y="0"/>
                  </a:lnTo>
                  <a:lnTo>
                    <a:pt x="3698240" y="0"/>
                  </a:lnTo>
                  <a:lnTo>
                    <a:pt x="3745313" y="9497"/>
                  </a:lnTo>
                  <a:lnTo>
                    <a:pt x="3783742" y="35401"/>
                  </a:lnTo>
                  <a:lnTo>
                    <a:pt x="3809646" y="73830"/>
                  </a:lnTo>
                  <a:lnTo>
                    <a:pt x="3819143" y="120904"/>
                  </a:lnTo>
                  <a:lnTo>
                    <a:pt x="3819143" y="604520"/>
                  </a:lnTo>
                  <a:lnTo>
                    <a:pt x="3809646" y="651593"/>
                  </a:lnTo>
                  <a:lnTo>
                    <a:pt x="3783742" y="690022"/>
                  </a:lnTo>
                  <a:lnTo>
                    <a:pt x="3745313" y="715926"/>
                  </a:lnTo>
                  <a:lnTo>
                    <a:pt x="3698240" y="725424"/>
                  </a:lnTo>
                  <a:lnTo>
                    <a:pt x="120903" y="725424"/>
                  </a:lnTo>
                  <a:lnTo>
                    <a:pt x="73841" y="715926"/>
                  </a:lnTo>
                  <a:lnTo>
                    <a:pt x="35410" y="690022"/>
                  </a:lnTo>
                  <a:lnTo>
                    <a:pt x="9500" y="651593"/>
                  </a:lnTo>
                  <a:lnTo>
                    <a:pt x="0" y="604520"/>
                  </a:lnTo>
                  <a:lnTo>
                    <a:pt x="0" y="120904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895601" y="178961"/>
            <a:ext cx="3218015" cy="458459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900" spc="-5" dirty="0">
                <a:solidFill>
                  <a:schemeClr val="bg1"/>
                </a:solidFill>
                <a:latin typeface="Times New Roman"/>
                <a:cs typeface="Times New Roman"/>
              </a:rPr>
              <a:t>Lungs</a:t>
            </a:r>
            <a:r>
              <a:rPr sz="2900" spc="-2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chemeClr val="bg1"/>
                </a:solidFill>
                <a:latin typeface="Times New Roman"/>
                <a:cs typeface="Times New Roman"/>
              </a:rPr>
              <a:t>..</a:t>
            </a:r>
            <a:r>
              <a:rPr sz="2900" spc="-1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2900" spc="-5" dirty="0">
                <a:solidFill>
                  <a:schemeClr val="bg1"/>
                </a:solidFill>
                <a:latin typeface="Times New Roman"/>
                <a:cs typeface="Times New Roman"/>
              </a:rPr>
              <a:t>General</a:t>
            </a:r>
            <a:r>
              <a:rPr sz="2900" spc="-1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2900" spc="-5" dirty="0">
                <a:solidFill>
                  <a:schemeClr val="bg1"/>
                </a:solidFill>
                <a:latin typeface="Times New Roman"/>
                <a:cs typeface="Times New Roman"/>
              </a:rPr>
              <a:t>..2/3</a:t>
            </a:r>
            <a:endParaRPr sz="29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71431" y="1404842"/>
            <a:ext cx="2517648" cy="336651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28965" y="1859216"/>
            <a:ext cx="3744595" cy="1766570"/>
            <a:chOff x="604964" y="1859216"/>
            <a:chExt cx="3744595" cy="1766570"/>
          </a:xfrm>
        </p:grpSpPr>
        <p:sp>
          <p:nvSpPr>
            <p:cNvPr id="3" name="object 3"/>
            <p:cNvSpPr/>
            <p:nvPr/>
          </p:nvSpPr>
          <p:spPr>
            <a:xfrm>
              <a:off x="610361" y="1864614"/>
              <a:ext cx="3733800" cy="1755775"/>
            </a:xfrm>
            <a:custGeom>
              <a:avLst/>
              <a:gdLst/>
              <a:ahLst/>
              <a:cxnLst/>
              <a:rect l="l" t="t" r="r" b="b"/>
              <a:pathLst>
                <a:path w="3733800" h="1755775">
                  <a:moveTo>
                    <a:pt x="3441191" y="0"/>
                  </a:moveTo>
                  <a:lnTo>
                    <a:pt x="292607" y="0"/>
                  </a:lnTo>
                  <a:lnTo>
                    <a:pt x="245144" y="3831"/>
                  </a:lnTo>
                  <a:lnTo>
                    <a:pt x="200119" y="14923"/>
                  </a:lnTo>
                  <a:lnTo>
                    <a:pt x="158135" y="32671"/>
                  </a:lnTo>
                  <a:lnTo>
                    <a:pt x="119795" y="56473"/>
                  </a:lnTo>
                  <a:lnTo>
                    <a:pt x="85701" y="85725"/>
                  </a:lnTo>
                  <a:lnTo>
                    <a:pt x="56455" y="119822"/>
                  </a:lnTo>
                  <a:lnTo>
                    <a:pt x="32659" y="158163"/>
                  </a:lnTo>
                  <a:lnTo>
                    <a:pt x="14916" y="200143"/>
                  </a:lnTo>
                  <a:lnTo>
                    <a:pt x="3829" y="245159"/>
                  </a:lnTo>
                  <a:lnTo>
                    <a:pt x="0" y="292608"/>
                  </a:lnTo>
                  <a:lnTo>
                    <a:pt x="0" y="1463039"/>
                  </a:lnTo>
                  <a:lnTo>
                    <a:pt x="3829" y="1510488"/>
                  </a:lnTo>
                  <a:lnTo>
                    <a:pt x="14916" y="1555504"/>
                  </a:lnTo>
                  <a:lnTo>
                    <a:pt x="32659" y="1597484"/>
                  </a:lnTo>
                  <a:lnTo>
                    <a:pt x="56455" y="1635825"/>
                  </a:lnTo>
                  <a:lnTo>
                    <a:pt x="85701" y="1669922"/>
                  </a:lnTo>
                  <a:lnTo>
                    <a:pt x="119795" y="1699174"/>
                  </a:lnTo>
                  <a:lnTo>
                    <a:pt x="158135" y="1722976"/>
                  </a:lnTo>
                  <a:lnTo>
                    <a:pt x="200119" y="1740724"/>
                  </a:lnTo>
                  <a:lnTo>
                    <a:pt x="245144" y="1751816"/>
                  </a:lnTo>
                  <a:lnTo>
                    <a:pt x="292607" y="1755648"/>
                  </a:lnTo>
                  <a:lnTo>
                    <a:pt x="3441191" y="1755648"/>
                  </a:lnTo>
                  <a:lnTo>
                    <a:pt x="3488640" y="1751816"/>
                  </a:lnTo>
                  <a:lnTo>
                    <a:pt x="3533656" y="1740724"/>
                  </a:lnTo>
                  <a:lnTo>
                    <a:pt x="3575636" y="1722976"/>
                  </a:lnTo>
                  <a:lnTo>
                    <a:pt x="3613977" y="1699174"/>
                  </a:lnTo>
                  <a:lnTo>
                    <a:pt x="3648075" y="1669923"/>
                  </a:lnTo>
                  <a:lnTo>
                    <a:pt x="3677326" y="1635825"/>
                  </a:lnTo>
                  <a:lnTo>
                    <a:pt x="3701128" y="1597484"/>
                  </a:lnTo>
                  <a:lnTo>
                    <a:pt x="3718876" y="1555504"/>
                  </a:lnTo>
                  <a:lnTo>
                    <a:pt x="3729968" y="1510488"/>
                  </a:lnTo>
                  <a:lnTo>
                    <a:pt x="3733800" y="1463039"/>
                  </a:lnTo>
                  <a:lnTo>
                    <a:pt x="3733800" y="292608"/>
                  </a:lnTo>
                  <a:lnTo>
                    <a:pt x="3729968" y="245159"/>
                  </a:lnTo>
                  <a:lnTo>
                    <a:pt x="3718876" y="200143"/>
                  </a:lnTo>
                  <a:lnTo>
                    <a:pt x="3701128" y="158163"/>
                  </a:lnTo>
                  <a:lnTo>
                    <a:pt x="3677326" y="119822"/>
                  </a:lnTo>
                  <a:lnTo>
                    <a:pt x="3648075" y="85724"/>
                  </a:lnTo>
                  <a:lnTo>
                    <a:pt x="3613977" y="56473"/>
                  </a:lnTo>
                  <a:lnTo>
                    <a:pt x="3575636" y="32671"/>
                  </a:lnTo>
                  <a:lnTo>
                    <a:pt x="3533656" y="14923"/>
                  </a:lnTo>
                  <a:lnTo>
                    <a:pt x="3488640" y="3831"/>
                  </a:lnTo>
                  <a:lnTo>
                    <a:pt x="3441191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0361" y="1864614"/>
              <a:ext cx="3733800" cy="1755775"/>
            </a:xfrm>
            <a:custGeom>
              <a:avLst/>
              <a:gdLst/>
              <a:ahLst/>
              <a:cxnLst/>
              <a:rect l="l" t="t" r="r" b="b"/>
              <a:pathLst>
                <a:path w="3733800" h="1755775">
                  <a:moveTo>
                    <a:pt x="0" y="292608"/>
                  </a:moveTo>
                  <a:lnTo>
                    <a:pt x="3829" y="245159"/>
                  </a:lnTo>
                  <a:lnTo>
                    <a:pt x="14916" y="200143"/>
                  </a:lnTo>
                  <a:lnTo>
                    <a:pt x="32659" y="158163"/>
                  </a:lnTo>
                  <a:lnTo>
                    <a:pt x="56455" y="119822"/>
                  </a:lnTo>
                  <a:lnTo>
                    <a:pt x="85701" y="85725"/>
                  </a:lnTo>
                  <a:lnTo>
                    <a:pt x="119795" y="56473"/>
                  </a:lnTo>
                  <a:lnTo>
                    <a:pt x="158135" y="32671"/>
                  </a:lnTo>
                  <a:lnTo>
                    <a:pt x="200119" y="14923"/>
                  </a:lnTo>
                  <a:lnTo>
                    <a:pt x="245144" y="3831"/>
                  </a:lnTo>
                  <a:lnTo>
                    <a:pt x="292607" y="0"/>
                  </a:lnTo>
                  <a:lnTo>
                    <a:pt x="3441191" y="0"/>
                  </a:lnTo>
                  <a:lnTo>
                    <a:pt x="3488640" y="3831"/>
                  </a:lnTo>
                  <a:lnTo>
                    <a:pt x="3533656" y="14923"/>
                  </a:lnTo>
                  <a:lnTo>
                    <a:pt x="3575636" y="32671"/>
                  </a:lnTo>
                  <a:lnTo>
                    <a:pt x="3613977" y="56473"/>
                  </a:lnTo>
                  <a:lnTo>
                    <a:pt x="3648075" y="85724"/>
                  </a:lnTo>
                  <a:lnTo>
                    <a:pt x="3677326" y="119822"/>
                  </a:lnTo>
                  <a:lnTo>
                    <a:pt x="3701128" y="158163"/>
                  </a:lnTo>
                  <a:lnTo>
                    <a:pt x="3718876" y="200143"/>
                  </a:lnTo>
                  <a:lnTo>
                    <a:pt x="3729968" y="245159"/>
                  </a:lnTo>
                  <a:lnTo>
                    <a:pt x="3733800" y="292608"/>
                  </a:lnTo>
                  <a:lnTo>
                    <a:pt x="3733800" y="1463039"/>
                  </a:lnTo>
                  <a:lnTo>
                    <a:pt x="3729968" y="1510488"/>
                  </a:lnTo>
                  <a:lnTo>
                    <a:pt x="3718876" y="1555504"/>
                  </a:lnTo>
                  <a:lnTo>
                    <a:pt x="3701128" y="1597484"/>
                  </a:lnTo>
                  <a:lnTo>
                    <a:pt x="3677326" y="1635825"/>
                  </a:lnTo>
                  <a:lnTo>
                    <a:pt x="3648075" y="1669923"/>
                  </a:lnTo>
                  <a:lnTo>
                    <a:pt x="3613977" y="1699174"/>
                  </a:lnTo>
                  <a:lnTo>
                    <a:pt x="3575636" y="1722976"/>
                  </a:lnTo>
                  <a:lnTo>
                    <a:pt x="3533656" y="1740724"/>
                  </a:lnTo>
                  <a:lnTo>
                    <a:pt x="3488640" y="1751816"/>
                  </a:lnTo>
                  <a:lnTo>
                    <a:pt x="3441191" y="1755648"/>
                  </a:lnTo>
                  <a:lnTo>
                    <a:pt x="292607" y="1755648"/>
                  </a:lnTo>
                  <a:lnTo>
                    <a:pt x="245144" y="1751816"/>
                  </a:lnTo>
                  <a:lnTo>
                    <a:pt x="200119" y="1740724"/>
                  </a:lnTo>
                  <a:lnTo>
                    <a:pt x="158135" y="1722976"/>
                  </a:lnTo>
                  <a:lnTo>
                    <a:pt x="119795" y="1699174"/>
                  </a:lnTo>
                  <a:lnTo>
                    <a:pt x="85701" y="1669922"/>
                  </a:lnTo>
                  <a:lnTo>
                    <a:pt x="56455" y="1635825"/>
                  </a:lnTo>
                  <a:lnTo>
                    <a:pt x="32659" y="1597484"/>
                  </a:lnTo>
                  <a:lnTo>
                    <a:pt x="14916" y="1555504"/>
                  </a:lnTo>
                  <a:lnTo>
                    <a:pt x="3829" y="1510488"/>
                  </a:lnTo>
                  <a:lnTo>
                    <a:pt x="0" y="1463039"/>
                  </a:lnTo>
                  <a:lnTo>
                    <a:pt x="0" y="29260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2128965" y="3691064"/>
            <a:ext cx="3744595" cy="1766570"/>
            <a:chOff x="604964" y="3691064"/>
            <a:chExt cx="3744595" cy="1766570"/>
          </a:xfrm>
        </p:grpSpPr>
        <p:sp>
          <p:nvSpPr>
            <p:cNvPr id="6" name="object 6"/>
            <p:cNvSpPr/>
            <p:nvPr/>
          </p:nvSpPr>
          <p:spPr>
            <a:xfrm>
              <a:off x="610361" y="3696462"/>
              <a:ext cx="3733800" cy="1755775"/>
            </a:xfrm>
            <a:custGeom>
              <a:avLst/>
              <a:gdLst/>
              <a:ahLst/>
              <a:cxnLst/>
              <a:rect l="l" t="t" r="r" b="b"/>
              <a:pathLst>
                <a:path w="3733800" h="1755775">
                  <a:moveTo>
                    <a:pt x="3441191" y="0"/>
                  </a:moveTo>
                  <a:lnTo>
                    <a:pt x="292607" y="0"/>
                  </a:lnTo>
                  <a:lnTo>
                    <a:pt x="245144" y="3831"/>
                  </a:lnTo>
                  <a:lnTo>
                    <a:pt x="200119" y="14923"/>
                  </a:lnTo>
                  <a:lnTo>
                    <a:pt x="158135" y="32671"/>
                  </a:lnTo>
                  <a:lnTo>
                    <a:pt x="119795" y="56473"/>
                  </a:lnTo>
                  <a:lnTo>
                    <a:pt x="85701" y="85725"/>
                  </a:lnTo>
                  <a:lnTo>
                    <a:pt x="56455" y="119822"/>
                  </a:lnTo>
                  <a:lnTo>
                    <a:pt x="32659" y="158163"/>
                  </a:lnTo>
                  <a:lnTo>
                    <a:pt x="14916" y="200143"/>
                  </a:lnTo>
                  <a:lnTo>
                    <a:pt x="3829" y="245159"/>
                  </a:lnTo>
                  <a:lnTo>
                    <a:pt x="0" y="292607"/>
                  </a:lnTo>
                  <a:lnTo>
                    <a:pt x="0" y="1463039"/>
                  </a:lnTo>
                  <a:lnTo>
                    <a:pt x="3829" y="1510488"/>
                  </a:lnTo>
                  <a:lnTo>
                    <a:pt x="14916" y="1555504"/>
                  </a:lnTo>
                  <a:lnTo>
                    <a:pt x="32659" y="1597484"/>
                  </a:lnTo>
                  <a:lnTo>
                    <a:pt x="56455" y="1635825"/>
                  </a:lnTo>
                  <a:lnTo>
                    <a:pt x="85701" y="1669922"/>
                  </a:lnTo>
                  <a:lnTo>
                    <a:pt x="119795" y="1699174"/>
                  </a:lnTo>
                  <a:lnTo>
                    <a:pt x="158135" y="1722976"/>
                  </a:lnTo>
                  <a:lnTo>
                    <a:pt x="200119" y="1740724"/>
                  </a:lnTo>
                  <a:lnTo>
                    <a:pt x="245144" y="1751816"/>
                  </a:lnTo>
                  <a:lnTo>
                    <a:pt x="292607" y="1755648"/>
                  </a:lnTo>
                  <a:lnTo>
                    <a:pt x="3441191" y="1755648"/>
                  </a:lnTo>
                  <a:lnTo>
                    <a:pt x="3488640" y="1751816"/>
                  </a:lnTo>
                  <a:lnTo>
                    <a:pt x="3533656" y="1740724"/>
                  </a:lnTo>
                  <a:lnTo>
                    <a:pt x="3575636" y="1722976"/>
                  </a:lnTo>
                  <a:lnTo>
                    <a:pt x="3613977" y="1699174"/>
                  </a:lnTo>
                  <a:lnTo>
                    <a:pt x="3648075" y="1669923"/>
                  </a:lnTo>
                  <a:lnTo>
                    <a:pt x="3677326" y="1635825"/>
                  </a:lnTo>
                  <a:lnTo>
                    <a:pt x="3701128" y="1597484"/>
                  </a:lnTo>
                  <a:lnTo>
                    <a:pt x="3718876" y="1555504"/>
                  </a:lnTo>
                  <a:lnTo>
                    <a:pt x="3729968" y="1510488"/>
                  </a:lnTo>
                  <a:lnTo>
                    <a:pt x="3733800" y="1463039"/>
                  </a:lnTo>
                  <a:lnTo>
                    <a:pt x="3733800" y="292607"/>
                  </a:lnTo>
                  <a:lnTo>
                    <a:pt x="3729968" y="245159"/>
                  </a:lnTo>
                  <a:lnTo>
                    <a:pt x="3718876" y="200143"/>
                  </a:lnTo>
                  <a:lnTo>
                    <a:pt x="3701128" y="158163"/>
                  </a:lnTo>
                  <a:lnTo>
                    <a:pt x="3677326" y="119822"/>
                  </a:lnTo>
                  <a:lnTo>
                    <a:pt x="3648075" y="85724"/>
                  </a:lnTo>
                  <a:lnTo>
                    <a:pt x="3613977" y="56473"/>
                  </a:lnTo>
                  <a:lnTo>
                    <a:pt x="3575636" y="32671"/>
                  </a:lnTo>
                  <a:lnTo>
                    <a:pt x="3533656" y="14923"/>
                  </a:lnTo>
                  <a:lnTo>
                    <a:pt x="3488640" y="3831"/>
                  </a:lnTo>
                  <a:lnTo>
                    <a:pt x="3441191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10361" y="3696462"/>
              <a:ext cx="3733800" cy="1755775"/>
            </a:xfrm>
            <a:custGeom>
              <a:avLst/>
              <a:gdLst/>
              <a:ahLst/>
              <a:cxnLst/>
              <a:rect l="l" t="t" r="r" b="b"/>
              <a:pathLst>
                <a:path w="3733800" h="1755775">
                  <a:moveTo>
                    <a:pt x="0" y="292607"/>
                  </a:moveTo>
                  <a:lnTo>
                    <a:pt x="3829" y="245159"/>
                  </a:lnTo>
                  <a:lnTo>
                    <a:pt x="14916" y="200143"/>
                  </a:lnTo>
                  <a:lnTo>
                    <a:pt x="32659" y="158163"/>
                  </a:lnTo>
                  <a:lnTo>
                    <a:pt x="56455" y="119822"/>
                  </a:lnTo>
                  <a:lnTo>
                    <a:pt x="85701" y="85725"/>
                  </a:lnTo>
                  <a:lnTo>
                    <a:pt x="119795" y="56473"/>
                  </a:lnTo>
                  <a:lnTo>
                    <a:pt x="158135" y="32671"/>
                  </a:lnTo>
                  <a:lnTo>
                    <a:pt x="200119" y="14923"/>
                  </a:lnTo>
                  <a:lnTo>
                    <a:pt x="245144" y="3831"/>
                  </a:lnTo>
                  <a:lnTo>
                    <a:pt x="292607" y="0"/>
                  </a:lnTo>
                  <a:lnTo>
                    <a:pt x="3441191" y="0"/>
                  </a:lnTo>
                  <a:lnTo>
                    <a:pt x="3488640" y="3831"/>
                  </a:lnTo>
                  <a:lnTo>
                    <a:pt x="3533656" y="14923"/>
                  </a:lnTo>
                  <a:lnTo>
                    <a:pt x="3575636" y="32671"/>
                  </a:lnTo>
                  <a:lnTo>
                    <a:pt x="3613977" y="56473"/>
                  </a:lnTo>
                  <a:lnTo>
                    <a:pt x="3648075" y="85724"/>
                  </a:lnTo>
                  <a:lnTo>
                    <a:pt x="3677326" y="119822"/>
                  </a:lnTo>
                  <a:lnTo>
                    <a:pt x="3701128" y="158163"/>
                  </a:lnTo>
                  <a:lnTo>
                    <a:pt x="3718876" y="200143"/>
                  </a:lnTo>
                  <a:lnTo>
                    <a:pt x="3729968" y="245159"/>
                  </a:lnTo>
                  <a:lnTo>
                    <a:pt x="3733800" y="292607"/>
                  </a:lnTo>
                  <a:lnTo>
                    <a:pt x="3733800" y="1463039"/>
                  </a:lnTo>
                  <a:lnTo>
                    <a:pt x="3729968" y="1510488"/>
                  </a:lnTo>
                  <a:lnTo>
                    <a:pt x="3718876" y="1555504"/>
                  </a:lnTo>
                  <a:lnTo>
                    <a:pt x="3701128" y="1597484"/>
                  </a:lnTo>
                  <a:lnTo>
                    <a:pt x="3677326" y="1635825"/>
                  </a:lnTo>
                  <a:lnTo>
                    <a:pt x="3648075" y="1669923"/>
                  </a:lnTo>
                  <a:lnTo>
                    <a:pt x="3613977" y="1699174"/>
                  </a:lnTo>
                  <a:lnTo>
                    <a:pt x="3575636" y="1722976"/>
                  </a:lnTo>
                  <a:lnTo>
                    <a:pt x="3533656" y="1740724"/>
                  </a:lnTo>
                  <a:lnTo>
                    <a:pt x="3488640" y="1751816"/>
                  </a:lnTo>
                  <a:lnTo>
                    <a:pt x="3441191" y="1755648"/>
                  </a:lnTo>
                  <a:lnTo>
                    <a:pt x="292607" y="1755648"/>
                  </a:lnTo>
                  <a:lnTo>
                    <a:pt x="245144" y="1751816"/>
                  </a:lnTo>
                  <a:lnTo>
                    <a:pt x="200119" y="1740724"/>
                  </a:lnTo>
                  <a:lnTo>
                    <a:pt x="158135" y="1722976"/>
                  </a:lnTo>
                  <a:lnTo>
                    <a:pt x="119795" y="1699174"/>
                  </a:lnTo>
                  <a:lnTo>
                    <a:pt x="85701" y="1669922"/>
                  </a:lnTo>
                  <a:lnTo>
                    <a:pt x="56455" y="1635825"/>
                  </a:lnTo>
                  <a:lnTo>
                    <a:pt x="32659" y="1597484"/>
                  </a:lnTo>
                  <a:lnTo>
                    <a:pt x="14916" y="1555504"/>
                  </a:lnTo>
                  <a:lnTo>
                    <a:pt x="3829" y="1510488"/>
                  </a:lnTo>
                  <a:lnTo>
                    <a:pt x="0" y="1463039"/>
                  </a:lnTo>
                  <a:lnTo>
                    <a:pt x="0" y="292607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305914" y="2326589"/>
            <a:ext cx="3308985" cy="2985048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422909">
              <a:lnSpc>
                <a:spcPts val="2700"/>
              </a:lnSpc>
              <a:spcBef>
                <a:spcPts val="545"/>
              </a:spcBef>
            </a:pPr>
            <a:r>
              <a:rPr sz="2600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Larger</a:t>
            </a:r>
            <a:r>
              <a:rPr sz="2600" u="heavy" spc="-3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600" u="heavy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&amp;</a:t>
            </a:r>
            <a:r>
              <a:rPr sz="2600" u="heavy" spc="-3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6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shorter</a:t>
            </a:r>
            <a:r>
              <a:rPr sz="2600" u="heavy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than </a:t>
            </a:r>
            <a:r>
              <a:rPr sz="2600" spc="-6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left 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lung.</a:t>
            </a:r>
            <a:endParaRPr sz="2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600">
              <a:latin typeface="Times New Roman"/>
              <a:cs typeface="Times New Roman"/>
            </a:endParaRPr>
          </a:p>
          <a:p>
            <a:pPr marL="12700" marR="5080">
              <a:lnSpc>
                <a:spcPct val="86300"/>
              </a:lnSpc>
            </a:pP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Divided by </a:t>
            </a:r>
            <a:r>
              <a:rPr sz="26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2 fissures </a:t>
            </a:r>
            <a:r>
              <a:rPr sz="2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26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oblique &amp; horizontal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) </a:t>
            </a:r>
            <a:r>
              <a:rPr sz="2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into </a:t>
            </a:r>
            <a:r>
              <a:rPr sz="26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3 lobes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-15" dirty="0">
                <a:solidFill>
                  <a:srgbClr val="FFFFFF"/>
                </a:solidFill>
                <a:latin typeface="Times New Roman"/>
                <a:cs typeface="Times New Roman"/>
              </a:rPr>
              <a:t>(upper, </a:t>
            </a:r>
            <a:r>
              <a:rPr sz="26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middle</a:t>
            </a:r>
            <a:r>
              <a:rPr sz="26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26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lower</a:t>
            </a:r>
            <a:r>
              <a:rPr sz="26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lobes).</a:t>
            </a:r>
            <a:endParaRPr sz="2600">
              <a:latin typeface="Times New Roman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048000" y="159104"/>
            <a:ext cx="3830320" cy="1134110"/>
            <a:chOff x="604964" y="280352"/>
            <a:chExt cx="3830320" cy="1134110"/>
          </a:xfrm>
        </p:grpSpPr>
        <p:sp>
          <p:nvSpPr>
            <p:cNvPr id="10" name="object 10"/>
            <p:cNvSpPr/>
            <p:nvPr/>
          </p:nvSpPr>
          <p:spPr>
            <a:xfrm>
              <a:off x="610361" y="285750"/>
              <a:ext cx="3819525" cy="1123315"/>
            </a:xfrm>
            <a:custGeom>
              <a:avLst/>
              <a:gdLst/>
              <a:ahLst/>
              <a:cxnLst/>
              <a:rect l="l" t="t" r="r" b="b"/>
              <a:pathLst>
                <a:path w="3819525" h="1123315">
                  <a:moveTo>
                    <a:pt x="3631946" y="0"/>
                  </a:moveTo>
                  <a:lnTo>
                    <a:pt x="187197" y="0"/>
                  </a:lnTo>
                  <a:lnTo>
                    <a:pt x="137431" y="6687"/>
                  </a:lnTo>
                  <a:lnTo>
                    <a:pt x="92713" y="25559"/>
                  </a:lnTo>
                  <a:lnTo>
                    <a:pt x="54827" y="54832"/>
                  </a:lnTo>
                  <a:lnTo>
                    <a:pt x="25557" y="92719"/>
                  </a:lnTo>
                  <a:lnTo>
                    <a:pt x="6686" y="137436"/>
                  </a:lnTo>
                  <a:lnTo>
                    <a:pt x="0" y="187198"/>
                  </a:lnTo>
                  <a:lnTo>
                    <a:pt x="0" y="935989"/>
                  </a:lnTo>
                  <a:lnTo>
                    <a:pt x="6686" y="985751"/>
                  </a:lnTo>
                  <a:lnTo>
                    <a:pt x="25557" y="1030468"/>
                  </a:lnTo>
                  <a:lnTo>
                    <a:pt x="54827" y="1068355"/>
                  </a:lnTo>
                  <a:lnTo>
                    <a:pt x="92713" y="1097628"/>
                  </a:lnTo>
                  <a:lnTo>
                    <a:pt x="137431" y="1116500"/>
                  </a:lnTo>
                  <a:lnTo>
                    <a:pt x="187197" y="1123188"/>
                  </a:lnTo>
                  <a:lnTo>
                    <a:pt x="3631946" y="1123188"/>
                  </a:lnTo>
                  <a:lnTo>
                    <a:pt x="3681707" y="1116500"/>
                  </a:lnTo>
                  <a:lnTo>
                    <a:pt x="3726424" y="1097628"/>
                  </a:lnTo>
                  <a:lnTo>
                    <a:pt x="3764311" y="1068355"/>
                  </a:lnTo>
                  <a:lnTo>
                    <a:pt x="3793584" y="1030468"/>
                  </a:lnTo>
                  <a:lnTo>
                    <a:pt x="3812456" y="985751"/>
                  </a:lnTo>
                  <a:lnTo>
                    <a:pt x="3819143" y="935989"/>
                  </a:lnTo>
                  <a:lnTo>
                    <a:pt x="3819143" y="187198"/>
                  </a:lnTo>
                  <a:lnTo>
                    <a:pt x="3812456" y="137436"/>
                  </a:lnTo>
                  <a:lnTo>
                    <a:pt x="3793584" y="92719"/>
                  </a:lnTo>
                  <a:lnTo>
                    <a:pt x="3764311" y="54832"/>
                  </a:lnTo>
                  <a:lnTo>
                    <a:pt x="3726424" y="25559"/>
                  </a:lnTo>
                  <a:lnTo>
                    <a:pt x="3681707" y="6687"/>
                  </a:lnTo>
                  <a:lnTo>
                    <a:pt x="3631946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10361" y="285750"/>
              <a:ext cx="3819525" cy="1123315"/>
            </a:xfrm>
            <a:custGeom>
              <a:avLst/>
              <a:gdLst/>
              <a:ahLst/>
              <a:cxnLst/>
              <a:rect l="l" t="t" r="r" b="b"/>
              <a:pathLst>
                <a:path w="3819525" h="1123315">
                  <a:moveTo>
                    <a:pt x="0" y="187198"/>
                  </a:moveTo>
                  <a:lnTo>
                    <a:pt x="6686" y="137436"/>
                  </a:lnTo>
                  <a:lnTo>
                    <a:pt x="25557" y="92719"/>
                  </a:lnTo>
                  <a:lnTo>
                    <a:pt x="54827" y="54832"/>
                  </a:lnTo>
                  <a:lnTo>
                    <a:pt x="92713" y="25559"/>
                  </a:lnTo>
                  <a:lnTo>
                    <a:pt x="137431" y="6687"/>
                  </a:lnTo>
                  <a:lnTo>
                    <a:pt x="187197" y="0"/>
                  </a:lnTo>
                  <a:lnTo>
                    <a:pt x="3631946" y="0"/>
                  </a:lnTo>
                  <a:lnTo>
                    <a:pt x="3681707" y="6687"/>
                  </a:lnTo>
                  <a:lnTo>
                    <a:pt x="3726424" y="25559"/>
                  </a:lnTo>
                  <a:lnTo>
                    <a:pt x="3764311" y="54832"/>
                  </a:lnTo>
                  <a:lnTo>
                    <a:pt x="3793584" y="92719"/>
                  </a:lnTo>
                  <a:lnTo>
                    <a:pt x="3812456" y="137436"/>
                  </a:lnTo>
                  <a:lnTo>
                    <a:pt x="3819143" y="187198"/>
                  </a:lnTo>
                  <a:lnTo>
                    <a:pt x="3819143" y="935989"/>
                  </a:lnTo>
                  <a:lnTo>
                    <a:pt x="3812456" y="985751"/>
                  </a:lnTo>
                  <a:lnTo>
                    <a:pt x="3793584" y="1030468"/>
                  </a:lnTo>
                  <a:lnTo>
                    <a:pt x="3764311" y="1068355"/>
                  </a:lnTo>
                  <a:lnTo>
                    <a:pt x="3726424" y="1097628"/>
                  </a:lnTo>
                  <a:lnTo>
                    <a:pt x="3681707" y="1116500"/>
                  </a:lnTo>
                  <a:lnTo>
                    <a:pt x="3631946" y="1123188"/>
                  </a:lnTo>
                  <a:lnTo>
                    <a:pt x="187197" y="1123188"/>
                  </a:lnTo>
                  <a:lnTo>
                    <a:pt x="137431" y="1116500"/>
                  </a:lnTo>
                  <a:lnTo>
                    <a:pt x="92713" y="1097628"/>
                  </a:lnTo>
                  <a:lnTo>
                    <a:pt x="54827" y="1068355"/>
                  </a:lnTo>
                  <a:lnTo>
                    <a:pt x="25557" y="1030468"/>
                  </a:lnTo>
                  <a:lnTo>
                    <a:pt x="6686" y="985751"/>
                  </a:lnTo>
                  <a:lnTo>
                    <a:pt x="0" y="935989"/>
                  </a:lnTo>
                  <a:lnTo>
                    <a:pt x="0" y="18719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277681" y="285786"/>
            <a:ext cx="2820035" cy="75692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19555" algn="l"/>
              </a:tabLst>
            </a:pPr>
            <a:r>
              <a:rPr sz="4800" dirty="0">
                <a:solidFill>
                  <a:schemeClr val="bg1"/>
                </a:solidFill>
                <a:latin typeface="Times New Roman"/>
                <a:cs typeface="Times New Roman"/>
              </a:rPr>
              <a:t>Right	Lung</a:t>
            </a:r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94932" y="1306067"/>
            <a:ext cx="3602736" cy="496366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12263" y="953961"/>
            <a:ext cx="3761740" cy="5696585"/>
            <a:chOff x="588263" y="953960"/>
            <a:chExt cx="3761740" cy="5696585"/>
          </a:xfrm>
        </p:grpSpPr>
        <p:sp>
          <p:nvSpPr>
            <p:cNvPr id="3" name="object 3"/>
            <p:cNvSpPr/>
            <p:nvPr/>
          </p:nvSpPr>
          <p:spPr>
            <a:xfrm>
              <a:off x="610361" y="959357"/>
              <a:ext cx="3733800" cy="904240"/>
            </a:xfrm>
            <a:custGeom>
              <a:avLst/>
              <a:gdLst/>
              <a:ahLst/>
              <a:cxnLst/>
              <a:rect l="l" t="t" r="r" b="b"/>
              <a:pathLst>
                <a:path w="3733800" h="904239">
                  <a:moveTo>
                    <a:pt x="3583178" y="0"/>
                  </a:moveTo>
                  <a:lnTo>
                    <a:pt x="150622" y="0"/>
                  </a:lnTo>
                  <a:lnTo>
                    <a:pt x="103014" y="7678"/>
                  </a:lnTo>
                  <a:lnTo>
                    <a:pt x="61667" y="29061"/>
                  </a:lnTo>
                  <a:lnTo>
                    <a:pt x="29061" y="61667"/>
                  </a:lnTo>
                  <a:lnTo>
                    <a:pt x="7678" y="103014"/>
                  </a:lnTo>
                  <a:lnTo>
                    <a:pt x="0" y="150621"/>
                  </a:lnTo>
                  <a:lnTo>
                    <a:pt x="0" y="753109"/>
                  </a:lnTo>
                  <a:lnTo>
                    <a:pt x="7678" y="800717"/>
                  </a:lnTo>
                  <a:lnTo>
                    <a:pt x="29061" y="842064"/>
                  </a:lnTo>
                  <a:lnTo>
                    <a:pt x="61667" y="874670"/>
                  </a:lnTo>
                  <a:lnTo>
                    <a:pt x="103014" y="896053"/>
                  </a:lnTo>
                  <a:lnTo>
                    <a:pt x="150622" y="903731"/>
                  </a:lnTo>
                  <a:lnTo>
                    <a:pt x="3583178" y="903731"/>
                  </a:lnTo>
                  <a:lnTo>
                    <a:pt x="3630785" y="896053"/>
                  </a:lnTo>
                  <a:lnTo>
                    <a:pt x="3672132" y="874670"/>
                  </a:lnTo>
                  <a:lnTo>
                    <a:pt x="3704738" y="842064"/>
                  </a:lnTo>
                  <a:lnTo>
                    <a:pt x="3726121" y="800717"/>
                  </a:lnTo>
                  <a:lnTo>
                    <a:pt x="3733800" y="753109"/>
                  </a:lnTo>
                  <a:lnTo>
                    <a:pt x="3733800" y="150621"/>
                  </a:lnTo>
                  <a:lnTo>
                    <a:pt x="3726121" y="103014"/>
                  </a:lnTo>
                  <a:lnTo>
                    <a:pt x="3704738" y="61667"/>
                  </a:lnTo>
                  <a:lnTo>
                    <a:pt x="3672132" y="29061"/>
                  </a:lnTo>
                  <a:lnTo>
                    <a:pt x="3630785" y="7678"/>
                  </a:lnTo>
                  <a:lnTo>
                    <a:pt x="3583178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0361" y="959357"/>
              <a:ext cx="3733800" cy="904240"/>
            </a:xfrm>
            <a:custGeom>
              <a:avLst/>
              <a:gdLst/>
              <a:ahLst/>
              <a:cxnLst/>
              <a:rect l="l" t="t" r="r" b="b"/>
              <a:pathLst>
                <a:path w="3733800" h="904239">
                  <a:moveTo>
                    <a:pt x="0" y="150621"/>
                  </a:moveTo>
                  <a:lnTo>
                    <a:pt x="7678" y="103014"/>
                  </a:lnTo>
                  <a:lnTo>
                    <a:pt x="29061" y="61667"/>
                  </a:lnTo>
                  <a:lnTo>
                    <a:pt x="61667" y="29061"/>
                  </a:lnTo>
                  <a:lnTo>
                    <a:pt x="103014" y="7678"/>
                  </a:lnTo>
                  <a:lnTo>
                    <a:pt x="150622" y="0"/>
                  </a:lnTo>
                  <a:lnTo>
                    <a:pt x="3583178" y="0"/>
                  </a:lnTo>
                  <a:lnTo>
                    <a:pt x="3630785" y="7678"/>
                  </a:lnTo>
                  <a:lnTo>
                    <a:pt x="3672132" y="29061"/>
                  </a:lnTo>
                  <a:lnTo>
                    <a:pt x="3704738" y="61667"/>
                  </a:lnTo>
                  <a:lnTo>
                    <a:pt x="3726121" y="103014"/>
                  </a:lnTo>
                  <a:lnTo>
                    <a:pt x="3733800" y="150621"/>
                  </a:lnTo>
                  <a:lnTo>
                    <a:pt x="3733800" y="753109"/>
                  </a:lnTo>
                  <a:lnTo>
                    <a:pt x="3726121" y="800717"/>
                  </a:lnTo>
                  <a:lnTo>
                    <a:pt x="3704738" y="842064"/>
                  </a:lnTo>
                  <a:lnTo>
                    <a:pt x="3672132" y="874670"/>
                  </a:lnTo>
                  <a:lnTo>
                    <a:pt x="3630785" y="896053"/>
                  </a:lnTo>
                  <a:lnTo>
                    <a:pt x="3583178" y="903731"/>
                  </a:lnTo>
                  <a:lnTo>
                    <a:pt x="150622" y="903731"/>
                  </a:lnTo>
                  <a:lnTo>
                    <a:pt x="103014" y="896053"/>
                  </a:lnTo>
                  <a:lnTo>
                    <a:pt x="61667" y="874670"/>
                  </a:lnTo>
                  <a:lnTo>
                    <a:pt x="29061" y="842064"/>
                  </a:lnTo>
                  <a:lnTo>
                    <a:pt x="7678" y="800717"/>
                  </a:lnTo>
                  <a:lnTo>
                    <a:pt x="0" y="753109"/>
                  </a:lnTo>
                  <a:lnTo>
                    <a:pt x="0" y="150621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8263" y="1092720"/>
              <a:ext cx="939546" cy="4655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1495" y="1092720"/>
              <a:ext cx="3012186" cy="46556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8263" y="1316748"/>
              <a:ext cx="2497074" cy="46556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10361" y="1911858"/>
              <a:ext cx="3733800" cy="902335"/>
            </a:xfrm>
            <a:custGeom>
              <a:avLst/>
              <a:gdLst/>
              <a:ahLst/>
              <a:cxnLst/>
              <a:rect l="l" t="t" r="r" b="b"/>
              <a:pathLst>
                <a:path w="3733800" h="902335">
                  <a:moveTo>
                    <a:pt x="3583432" y="0"/>
                  </a:moveTo>
                  <a:lnTo>
                    <a:pt x="150367" y="0"/>
                  </a:lnTo>
                  <a:lnTo>
                    <a:pt x="102840" y="7664"/>
                  </a:lnTo>
                  <a:lnTo>
                    <a:pt x="61562" y="29008"/>
                  </a:lnTo>
                  <a:lnTo>
                    <a:pt x="29012" y="61557"/>
                  </a:lnTo>
                  <a:lnTo>
                    <a:pt x="7665" y="102835"/>
                  </a:lnTo>
                  <a:lnTo>
                    <a:pt x="0" y="150367"/>
                  </a:lnTo>
                  <a:lnTo>
                    <a:pt x="0" y="751839"/>
                  </a:lnTo>
                  <a:lnTo>
                    <a:pt x="7665" y="799372"/>
                  </a:lnTo>
                  <a:lnTo>
                    <a:pt x="29012" y="840650"/>
                  </a:lnTo>
                  <a:lnTo>
                    <a:pt x="61562" y="873199"/>
                  </a:lnTo>
                  <a:lnTo>
                    <a:pt x="102840" y="894543"/>
                  </a:lnTo>
                  <a:lnTo>
                    <a:pt x="150367" y="902207"/>
                  </a:lnTo>
                  <a:lnTo>
                    <a:pt x="3583432" y="902207"/>
                  </a:lnTo>
                  <a:lnTo>
                    <a:pt x="3630964" y="894543"/>
                  </a:lnTo>
                  <a:lnTo>
                    <a:pt x="3672242" y="873199"/>
                  </a:lnTo>
                  <a:lnTo>
                    <a:pt x="3704791" y="840650"/>
                  </a:lnTo>
                  <a:lnTo>
                    <a:pt x="3726135" y="799372"/>
                  </a:lnTo>
                  <a:lnTo>
                    <a:pt x="3733800" y="751839"/>
                  </a:lnTo>
                  <a:lnTo>
                    <a:pt x="3733800" y="150367"/>
                  </a:lnTo>
                  <a:lnTo>
                    <a:pt x="3726135" y="102835"/>
                  </a:lnTo>
                  <a:lnTo>
                    <a:pt x="3704791" y="61557"/>
                  </a:lnTo>
                  <a:lnTo>
                    <a:pt x="3672242" y="29008"/>
                  </a:lnTo>
                  <a:lnTo>
                    <a:pt x="3630964" y="7664"/>
                  </a:lnTo>
                  <a:lnTo>
                    <a:pt x="358343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10361" y="1911858"/>
              <a:ext cx="3733800" cy="902335"/>
            </a:xfrm>
            <a:custGeom>
              <a:avLst/>
              <a:gdLst/>
              <a:ahLst/>
              <a:cxnLst/>
              <a:rect l="l" t="t" r="r" b="b"/>
              <a:pathLst>
                <a:path w="3733800" h="902335">
                  <a:moveTo>
                    <a:pt x="0" y="150367"/>
                  </a:moveTo>
                  <a:lnTo>
                    <a:pt x="7665" y="102835"/>
                  </a:lnTo>
                  <a:lnTo>
                    <a:pt x="29012" y="61557"/>
                  </a:lnTo>
                  <a:lnTo>
                    <a:pt x="61562" y="29008"/>
                  </a:lnTo>
                  <a:lnTo>
                    <a:pt x="102840" y="7664"/>
                  </a:lnTo>
                  <a:lnTo>
                    <a:pt x="150367" y="0"/>
                  </a:lnTo>
                  <a:lnTo>
                    <a:pt x="3583432" y="0"/>
                  </a:lnTo>
                  <a:lnTo>
                    <a:pt x="3630964" y="7664"/>
                  </a:lnTo>
                  <a:lnTo>
                    <a:pt x="3672242" y="29008"/>
                  </a:lnTo>
                  <a:lnTo>
                    <a:pt x="3704791" y="61557"/>
                  </a:lnTo>
                  <a:lnTo>
                    <a:pt x="3726135" y="102835"/>
                  </a:lnTo>
                  <a:lnTo>
                    <a:pt x="3733800" y="150367"/>
                  </a:lnTo>
                  <a:lnTo>
                    <a:pt x="3733800" y="751839"/>
                  </a:lnTo>
                  <a:lnTo>
                    <a:pt x="3726135" y="799372"/>
                  </a:lnTo>
                  <a:lnTo>
                    <a:pt x="3704791" y="840650"/>
                  </a:lnTo>
                  <a:lnTo>
                    <a:pt x="3672242" y="873199"/>
                  </a:lnTo>
                  <a:lnTo>
                    <a:pt x="3630964" y="894543"/>
                  </a:lnTo>
                  <a:lnTo>
                    <a:pt x="3583432" y="902207"/>
                  </a:lnTo>
                  <a:lnTo>
                    <a:pt x="150367" y="902207"/>
                  </a:lnTo>
                  <a:lnTo>
                    <a:pt x="102840" y="894543"/>
                  </a:lnTo>
                  <a:lnTo>
                    <a:pt x="61562" y="873199"/>
                  </a:lnTo>
                  <a:lnTo>
                    <a:pt x="29012" y="840650"/>
                  </a:lnTo>
                  <a:lnTo>
                    <a:pt x="7665" y="799372"/>
                  </a:lnTo>
                  <a:lnTo>
                    <a:pt x="0" y="751839"/>
                  </a:lnTo>
                  <a:lnTo>
                    <a:pt x="0" y="150367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8263" y="2156472"/>
              <a:ext cx="3210306" cy="46556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10361" y="2862833"/>
              <a:ext cx="3733800" cy="902335"/>
            </a:xfrm>
            <a:custGeom>
              <a:avLst/>
              <a:gdLst/>
              <a:ahLst/>
              <a:cxnLst/>
              <a:rect l="l" t="t" r="r" b="b"/>
              <a:pathLst>
                <a:path w="3733800" h="902335">
                  <a:moveTo>
                    <a:pt x="3583432" y="0"/>
                  </a:moveTo>
                  <a:lnTo>
                    <a:pt x="150367" y="0"/>
                  </a:lnTo>
                  <a:lnTo>
                    <a:pt x="102840" y="7664"/>
                  </a:lnTo>
                  <a:lnTo>
                    <a:pt x="61562" y="29008"/>
                  </a:lnTo>
                  <a:lnTo>
                    <a:pt x="29012" y="61557"/>
                  </a:lnTo>
                  <a:lnTo>
                    <a:pt x="7665" y="102835"/>
                  </a:lnTo>
                  <a:lnTo>
                    <a:pt x="0" y="150367"/>
                  </a:lnTo>
                  <a:lnTo>
                    <a:pt x="0" y="751839"/>
                  </a:lnTo>
                  <a:lnTo>
                    <a:pt x="7665" y="799372"/>
                  </a:lnTo>
                  <a:lnTo>
                    <a:pt x="29012" y="840650"/>
                  </a:lnTo>
                  <a:lnTo>
                    <a:pt x="61562" y="873199"/>
                  </a:lnTo>
                  <a:lnTo>
                    <a:pt x="102840" y="894543"/>
                  </a:lnTo>
                  <a:lnTo>
                    <a:pt x="150367" y="902207"/>
                  </a:lnTo>
                  <a:lnTo>
                    <a:pt x="3583432" y="902207"/>
                  </a:lnTo>
                  <a:lnTo>
                    <a:pt x="3630964" y="894543"/>
                  </a:lnTo>
                  <a:lnTo>
                    <a:pt x="3672242" y="873199"/>
                  </a:lnTo>
                  <a:lnTo>
                    <a:pt x="3704791" y="840650"/>
                  </a:lnTo>
                  <a:lnTo>
                    <a:pt x="3726135" y="799372"/>
                  </a:lnTo>
                  <a:lnTo>
                    <a:pt x="3733800" y="751839"/>
                  </a:lnTo>
                  <a:lnTo>
                    <a:pt x="3733800" y="150367"/>
                  </a:lnTo>
                  <a:lnTo>
                    <a:pt x="3726135" y="102835"/>
                  </a:lnTo>
                  <a:lnTo>
                    <a:pt x="3704791" y="61557"/>
                  </a:lnTo>
                  <a:lnTo>
                    <a:pt x="3672242" y="29008"/>
                  </a:lnTo>
                  <a:lnTo>
                    <a:pt x="3630964" y="7664"/>
                  </a:lnTo>
                  <a:lnTo>
                    <a:pt x="358343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10361" y="2862833"/>
              <a:ext cx="3733800" cy="902335"/>
            </a:xfrm>
            <a:custGeom>
              <a:avLst/>
              <a:gdLst/>
              <a:ahLst/>
              <a:cxnLst/>
              <a:rect l="l" t="t" r="r" b="b"/>
              <a:pathLst>
                <a:path w="3733800" h="902335">
                  <a:moveTo>
                    <a:pt x="0" y="150367"/>
                  </a:moveTo>
                  <a:lnTo>
                    <a:pt x="7665" y="102835"/>
                  </a:lnTo>
                  <a:lnTo>
                    <a:pt x="29012" y="61557"/>
                  </a:lnTo>
                  <a:lnTo>
                    <a:pt x="61562" y="29008"/>
                  </a:lnTo>
                  <a:lnTo>
                    <a:pt x="102840" y="7664"/>
                  </a:lnTo>
                  <a:lnTo>
                    <a:pt x="150367" y="0"/>
                  </a:lnTo>
                  <a:lnTo>
                    <a:pt x="3583432" y="0"/>
                  </a:lnTo>
                  <a:lnTo>
                    <a:pt x="3630964" y="7664"/>
                  </a:lnTo>
                  <a:lnTo>
                    <a:pt x="3672242" y="29008"/>
                  </a:lnTo>
                  <a:lnTo>
                    <a:pt x="3704791" y="61557"/>
                  </a:lnTo>
                  <a:lnTo>
                    <a:pt x="3726135" y="102835"/>
                  </a:lnTo>
                  <a:lnTo>
                    <a:pt x="3733800" y="150367"/>
                  </a:lnTo>
                  <a:lnTo>
                    <a:pt x="3733800" y="751839"/>
                  </a:lnTo>
                  <a:lnTo>
                    <a:pt x="3726135" y="799372"/>
                  </a:lnTo>
                  <a:lnTo>
                    <a:pt x="3704791" y="840650"/>
                  </a:lnTo>
                  <a:lnTo>
                    <a:pt x="3672242" y="873199"/>
                  </a:lnTo>
                  <a:lnTo>
                    <a:pt x="3630964" y="894543"/>
                  </a:lnTo>
                  <a:lnTo>
                    <a:pt x="3583432" y="902207"/>
                  </a:lnTo>
                  <a:lnTo>
                    <a:pt x="150367" y="902207"/>
                  </a:lnTo>
                  <a:lnTo>
                    <a:pt x="102840" y="894543"/>
                  </a:lnTo>
                  <a:lnTo>
                    <a:pt x="61562" y="873199"/>
                  </a:lnTo>
                  <a:lnTo>
                    <a:pt x="29012" y="840650"/>
                  </a:lnTo>
                  <a:lnTo>
                    <a:pt x="7665" y="799372"/>
                  </a:lnTo>
                  <a:lnTo>
                    <a:pt x="0" y="751839"/>
                  </a:lnTo>
                  <a:lnTo>
                    <a:pt x="0" y="150367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8263" y="2996196"/>
              <a:ext cx="3563874" cy="46556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8263" y="3220224"/>
              <a:ext cx="733805" cy="46556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10361" y="3813809"/>
              <a:ext cx="3733800" cy="904240"/>
            </a:xfrm>
            <a:custGeom>
              <a:avLst/>
              <a:gdLst/>
              <a:ahLst/>
              <a:cxnLst/>
              <a:rect l="l" t="t" r="r" b="b"/>
              <a:pathLst>
                <a:path w="3733800" h="904239">
                  <a:moveTo>
                    <a:pt x="3583178" y="0"/>
                  </a:moveTo>
                  <a:lnTo>
                    <a:pt x="150622" y="0"/>
                  </a:lnTo>
                  <a:lnTo>
                    <a:pt x="103014" y="7678"/>
                  </a:lnTo>
                  <a:lnTo>
                    <a:pt x="61667" y="29061"/>
                  </a:lnTo>
                  <a:lnTo>
                    <a:pt x="29061" y="61667"/>
                  </a:lnTo>
                  <a:lnTo>
                    <a:pt x="7678" y="103014"/>
                  </a:lnTo>
                  <a:lnTo>
                    <a:pt x="0" y="150621"/>
                  </a:lnTo>
                  <a:lnTo>
                    <a:pt x="0" y="753109"/>
                  </a:lnTo>
                  <a:lnTo>
                    <a:pt x="7678" y="800717"/>
                  </a:lnTo>
                  <a:lnTo>
                    <a:pt x="29061" y="842064"/>
                  </a:lnTo>
                  <a:lnTo>
                    <a:pt x="61667" y="874670"/>
                  </a:lnTo>
                  <a:lnTo>
                    <a:pt x="103014" y="896053"/>
                  </a:lnTo>
                  <a:lnTo>
                    <a:pt x="150622" y="903732"/>
                  </a:lnTo>
                  <a:lnTo>
                    <a:pt x="3583178" y="903732"/>
                  </a:lnTo>
                  <a:lnTo>
                    <a:pt x="3630785" y="896053"/>
                  </a:lnTo>
                  <a:lnTo>
                    <a:pt x="3672132" y="874670"/>
                  </a:lnTo>
                  <a:lnTo>
                    <a:pt x="3704738" y="842064"/>
                  </a:lnTo>
                  <a:lnTo>
                    <a:pt x="3726121" y="800717"/>
                  </a:lnTo>
                  <a:lnTo>
                    <a:pt x="3733800" y="753109"/>
                  </a:lnTo>
                  <a:lnTo>
                    <a:pt x="3733800" y="150621"/>
                  </a:lnTo>
                  <a:lnTo>
                    <a:pt x="3726121" y="103014"/>
                  </a:lnTo>
                  <a:lnTo>
                    <a:pt x="3704738" y="61667"/>
                  </a:lnTo>
                  <a:lnTo>
                    <a:pt x="3672132" y="29061"/>
                  </a:lnTo>
                  <a:lnTo>
                    <a:pt x="3630785" y="7678"/>
                  </a:lnTo>
                  <a:lnTo>
                    <a:pt x="3583178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10361" y="3813809"/>
              <a:ext cx="3733800" cy="904240"/>
            </a:xfrm>
            <a:custGeom>
              <a:avLst/>
              <a:gdLst/>
              <a:ahLst/>
              <a:cxnLst/>
              <a:rect l="l" t="t" r="r" b="b"/>
              <a:pathLst>
                <a:path w="3733800" h="904239">
                  <a:moveTo>
                    <a:pt x="0" y="150621"/>
                  </a:moveTo>
                  <a:lnTo>
                    <a:pt x="7678" y="103014"/>
                  </a:lnTo>
                  <a:lnTo>
                    <a:pt x="29061" y="61667"/>
                  </a:lnTo>
                  <a:lnTo>
                    <a:pt x="61667" y="29061"/>
                  </a:lnTo>
                  <a:lnTo>
                    <a:pt x="103014" y="7678"/>
                  </a:lnTo>
                  <a:lnTo>
                    <a:pt x="150622" y="0"/>
                  </a:lnTo>
                  <a:lnTo>
                    <a:pt x="3583178" y="0"/>
                  </a:lnTo>
                  <a:lnTo>
                    <a:pt x="3630785" y="7678"/>
                  </a:lnTo>
                  <a:lnTo>
                    <a:pt x="3672132" y="29061"/>
                  </a:lnTo>
                  <a:lnTo>
                    <a:pt x="3704738" y="61667"/>
                  </a:lnTo>
                  <a:lnTo>
                    <a:pt x="3726121" y="103014"/>
                  </a:lnTo>
                  <a:lnTo>
                    <a:pt x="3733800" y="150621"/>
                  </a:lnTo>
                  <a:lnTo>
                    <a:pt x="3733800" y="753109"/>
                  </a:lnTo>
                  <a:lnTo>
                    <a:pt x="3726121" y="800717"/>
                  </a:lnTo>
                  <a:lnTo>
                    <a:pt x="3704738" y="842064"/>
                  </a:lnTo>
                  <a:lnTo>
                    <a:pt x="3672132" y="874670"/>
                  </a:lnTo>
                  <a:lnTo>
                    <a:pt x="3630785" y="896053"/>
                  </a:lnTo>
                  <a:lnTo>
                    <a:pt x="3583178" y="903732"/>
                  </a:lnTo>
                  <a:lnTo>
                    <a:pt x="150622" y="903732"/>
                  </a:lnTo>
                  <a:lnTo>
                    <a:pt x="103014" y="896053"/>
                  </a:lnTo>
                  <a:lnTo>
                    <a:pt x="61667" y="874670"/>
                  </a:lnTo>
                  <a:lnTo>
                    <a:pt x="29061" y="842064"/>
                  </a:lnTo>
                  <a:lnTo>
                    <a:pt x="7678" y="800717"/>
                  </a:lnTo>
                  <a:lnTo>
                    <a:pt x="0" y="753109"/>
                  </a:lnTo>
                  <a:lnTo>
                    <a:pt x="0" y="150621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8263" y="4058424"/>
              <a:ext cx="3192018" cy="46556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10361" y="4766309"/>
              <a:ext cx="3733800" cy="902335"/>
            </a:xfrm>
            <a:custGeom>
              <a:avLst/>
              <a:gdLst/>
              <a:ahLst/>
              <a:cxnLst/>
              <a:rect l="l" t="t" r="r" b="b"/>
              <a:pathLst>
                <a:path w="3733800" h="902335">
                  <a:moveTo>
                    <a:pt x="3583432" y="0"/>
                  </a:moveTo>
                  <a:lnTo>
                    <a:pt x="150367" y="0"/>
                  </a:lnTo>
                  <a:lnTo>
                    <a:pt x="102840" y="7664"/>
                  </a:lnTo>
                  <a:lnTo>
                    <a:pt x="61562" y="29008"/>
                  </a:lnTo>
                  <a:lnTo>
                    <a:pt x="29012" y="61557"/>
                  </a:lnTo>
                  <a:lnTo>
                    <a:pt x="7665" y="102835"/>
                  </a:lnTo>
                  <a:lnTo>
                    <a:pt x="0" y="150367"/>
                  </a:lnTo>
                  <a:lnTo>
                    <a:pt x="0" y="751839"/>
                  </a:lnTo>
                  <a:lnTo>
                    <a:pt x="7665" y="799367"/>
                  </a:lnTo>
                  <a:lnTo>
                    <a:pt x="29012" y="840645"/>
                  </a:lnTo>
                  <a:lnTo>
                    <a:pt x="61562" y="873195"/>
                  </a:lnTo>
                  <a:lnTo>
                    <a:pt x="102840" y="894542"/>
                  </a:lnTo>
                  <a:lnTo>
                    <a:pt x="150367" y="902207"/>
                  </a:lnTo>
                  <a:lnTo>
                    <a:pt x="3583432" y="902207"/>
                  </a:lnTo>
                  <a:lnTo>
                    <a:pt x="3630964" y="894542"/>
                  </a:lnTo>
                  <a:lnTo>
                    <a:pt x="3672242" y="873195"/>
                  </a:lnTo>
                  <a:lnTo>
                    <a:pt x="3704791" y="840645"/>
                  </a:lnTo>
                  <a:lnTo>
                    <a:pt x="3726135" y="799367"/>
                  </a:lnTo>
                  <a:lnTo>
                    <a:pt x="3733800" y="751839"/>
                  </a:lnTo>
                  <a:lnTo>
                    <a:pt x="3733800" y="150367"/>
                  </a:lnTo>
                  <a:lnTo>
                    <a:pt x="3726135" y="102835"/>
                  </a:lnTo>
                  <a:lnTo>
                    <a:pt x="3704791" y="61557"/>
                  </a:lnTo>
                  <a:lnTo>
                    <a:pt x="3672242" y="29008"/>
                  </a:lnTo>
                  <a:lnTo>
                    <a:pt x="3630964" y="7664"/>
                  </a:lnTo>
                  <a:lnTo>
                    <a:pt x="358343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10361" y="4766309"/>
              <a:ext cx="3733800" cy="902335"/>
            </a:xfrm>
            <a:custGeom>
              <a:avLst/>
              <a:gdLst/>
              <a:ahLst/>
              <a:cxnLst/>
              <a:rect l="l" t="t" r="r" b="b"/>
              <a:pathLst>
                <a:path w="3733800" h="902335">
                  <a:moveTo>
                    <a:pt x="0" y="150367"/>
                  </a:moveTo>
                  <a:lnTo>
                    <a:pt x="7665" y="102835"/>
                  </a:lnTo>
                  <a:lnTo>
                    <a:pt x="29012" y="61557"/>
                  </a:lnTo>
                  <a:lnTo>
                    <a:pt x="61562" y="29008"/>
                  </a:lnTo>
                  <a:lnTo>
                    <a:pt x="102840" y="7664"/>
                  </a:lnTo>
                  <a:lnTo>
                    <a:pt x="150367" y="0"/>
                  </a:lnTo>
                  <a:lnTo>
                    <a:pt x="3583432" y="0"/>
                  </a:lnTo>
                  <a:lnTo>
                    <a:pt x="3630964" y="7664"/>
                  </a:lnTo>
                  <a:lnTo>
                    <a:pt x="3672242" y="29008"/>
                  </a:lnTo>
                  <a:lnTo>
                    <a:pt x="3704791" y="61557"/>
                  </a:lnTo>
                  <a:lnTo>
                    <a:pt x="3726135" y="102835"/>
                  </a:lnTo>
                  <a:lnTo>
                    <a:pt x="3733800" y="150367"/>
                  </a:lnTo>
                  <a:lnTo>
                    <a:pt x="3733800" y="751839"/>
                  </a:lnTo>
                  <a:lnTo>
                    <a:pt x="3726135" y="799367"/>
                  </a:lnTo>
                  <a:lnTo>
                    <a:pt x="3704791" y="840645"/>
                  </a:lnTo>
                  <a:lnTo>
                    <a:pt x="3672242" y="873195"/>
                  </a:lnTo>
                  <a:lnTo>
                    <a:pt x="3630964" y="894542"/>
                  </a:lnTo>
                  <a:lnTo>
                    <a:pt x="3583432" y="902207"/>
                  </a:lnTo>
                  <a:lnTo>
                    <a:pt x="150367" y="902207"/>
                  </a:lnTo>
                  <a:lnTo>
                    <a:pt x="102840" y="894542"/>
                  </a:lnTo>
                  <a:lnTo>
                    <a:pt x="61562" y="873195"/>
                  </a:lnTo>
                  <a:lnTo>
                    <a:pt x="29012" y="840645"/>
                  </a:lnTo>
                  <a:lnTo>
                    <a:pt x="7665" y="799367"/>
                  </a:lnTo>
                  <a:lnTo>
                    <a:pt x="0" y="751839"/>
                  </a:lnTo>
                  <a:lnTo>
                    <a:pt x="0" y="150367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8263" y="4898148"/>
              <a:ext cx="2149602" cy="46556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16124" y="4898148"/>
              <a:ext cx="1602486" cy="46556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88263" y="5122176"/>
              <a:ext cx="950213" cy="46556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610361" y="5717286"/>
              <a:ext cx="3733800" cy="902335"/>
            </a:xfrm>
            <a:custGeom>
              <a:avLst/>
              <a:gdLst/>
              <a:ahLst/>
              <a:cxnLst/>
              <a:rect l="l" t="t" r="r" b="b"/>
              <a:pathLst>
                <a:path w="3733800" h="902334">
                  <a:moveTo>
                    <a:pt x="3583432" y="0"/>
                  </a:moveTo>
                  <a:lnTo>
                    <a:pt x="150367" y="0"/>
                  </a:lnTo>
                  <a:lnTo>
                    <a:pt x="102840" y="7665"/>
                  </a:lnTo>
                  <a:lnTo>
                    <a:pt x="61562" y="29012"/>
                  </a:lnTo>
                  <a:lnTo>
                    <a:pt x="29012" y="61562"/>
                  </a:lnTo>
                  <a:lnTo>
                    <a:pt x="7665" y="102840"/>
                  </a:lnTo>
                  <a:lnTo>
                    <a:pt x="0" y="150367"/>
                  </a:lnTo>
                  <a:lnTo>
                    <a:pt x="0" y="751839"/>
                  </a:lnTo>
                  <a:lnTo>
                    <a:pt x="7665" y="799367"/>
                  </a:lnTo>
                  <a:lnTo>
                    <a:pt x="29012" y="840645"/>
                  </a:lnTo>
                  <a:lnTo>
                    <a:pt x="61562" y="873195"/>
                  </a:lnTo>
                  <a:lnTo>
                    <a:pt x="102840" y="894542"/>
                  </a:lnTo>
                  <a:lnTo>
                    <a:pt x="150367" y="902207"/>
                  </a:lnTo>
                  <a:lnTo>
                    <a:pt x="3583432" y="902207"/>
                  </a:lnTo>
                  <a:lnTo>
                    <a:pt x="3630964" y="894542"/>
                  </a:lnTo>
                  <a:lnTo>
                    <a:pt x="3672242" y="873195"/>
                  </a:lnTo>
                  <a:lnTo>
                    <a:pt x="3704791" y="840645"/>
                  </a:lnTo>
                  <a:lnTo>
                    <a:pt x="3726135" y="799367"/>
                  </a:lnTo>
                  <a:lnTo>
                    <a:pt x="3733800" y="751839"/>
                  </a:lnTo>
                  <a:lnTo>
                    <a:pt x="3733800" y="150367"/>
                  </a:lnTo>
                  <a:lnTo>
                    <a:pt x="3726135" y="102840"/>
                  </a:lnTo>
                  <a:lnTo>
                    <a:pt x="3704791" y="61562"/>
                  </a:lnTo>
                  <a:lnTo>
                    <a:pt x="3672242" y="29012"/>
                  </a:lnTo>
                  <a:lnTo>
                    <a:pt x="3630964" y="7665"/>
                  </a:lnTo>
                  <a:lnTo>
                    <a:pt x="358343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10361" y="5717286"/>
              <a:ext cx="3733800" cy="902335"/>
            </a:xfrm>
            <a:custGeom>
              <a:avLst/>
              <a:gdLst/>
              <a:ahLst/>
              <a:cxnLst/>
              <a:rect l="l" t="t" r="r" b="b"/>
              <a:pathLst>
                <a:path w="3733800" h="902334">
                  <a:moveTo>
                    <a:pt x="0" y="150367"/>
                  </a:moveTo>
                  <a:lnTo>
                    <a:pt x="7665" y="102840"/>
                  </a:lnTo>
                  <a:lnTo>
                    <a:pt x="29012" y="61562"/>
                  </a:lnTo>
                  <a:lnTo>
                    <a:pt x="61562" y="29012"/>
                  </a:lnTo>
                  <a:lnTo>
                    <a:pt x="102840" y="7665"/>
                  </a:lnTo>
                  <a:lnTo>
                    <a:pt x="150367" y="0"/>
                  </a:lnTo>
                  <a:lnTo>
                    <a:pt x="3583432" y="0"/>
                  </a:lnTo>
                  <a:lnTo>
                    <a:pt x="3630964" y="7665"/>
                  </a:lnTo>
                  <a:lnTo>
                    <a:pt x="3672242" y="29012"/>
                  </a:lnTo>
                  <a:lnTo>
                    <a:pt x="3704791" y="61562"/>
                  </a:lnTo>
                  <a:lnTo>
                    <a:pt x="3726135" y="102840"/>
                  </a:lnTo>
                  <a:lnTo>
                    <a:pt x="3733800" y="150367"/>
                  </a:lnTo>
                  <a:lnTo>
                    <a:pt x="3733800" y="751839"/>
                  </a:lnTo>
                  <a:lnTo>
                    <a:pt x="3726135" y="799367"/>
                  </a:lnTo>
                  <a:lnTo>
                    <a:pt x="3704791" y="840645"/>
                  </a:lnTo>
                  <a:lnTo>
                    <a:pt x="3672242" y="873195"/>
                  </a:lnTo>
                  <a:lnTo>
                    <a:pt x="3630964" y="894542"/>
                  </a:lnTo>
                  <a:lnTo>
                    <a:pt x="3583432" y="902207"/>
                  </a:lnTo>
                  <a:lnTo>
                    <a:pt x="150367" y="902207"/>
                  </a:lnTo>
                  <a:lnTo>
                    <a:pt x="102840" y="894542"/>
                  </a:lnTo>
                  <a:lnTo>
                    <a:pt x="61562" y="873195"/>
                  </a:lnTo>
                  <a:lnTo>
                    <a:pt x="29012" y="840645"/>
                  </a:lnTo>
                  <a:lnTo>
                    <a:pt x="7665" y="799367"/>
                  </a:lnTo>
                  <a:lnTo>
                    <a:pt x="0" y="751839"/>
                  </a:lnTo>
                  <a:lnTo>
                    <a:pt x="0" y="150367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88263" y="5737859"/>
              <a:ext cx="2878074" cy="46556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88263" y="5961888"/>
              <a:ext cx="3339846" cy="46556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88263" y="6184391"/>
              <a:ext cx="813054" cy="465569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2229713" y="1134567"/>
            <a:ext cx="3420110" cy="55385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905"/>
              </a:lnSpc>
              <a:spcBef>
                <a:spcPts val="105"/>
              </a:spcBef>
            </a:pP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Azygos</a:t>
            </a:r>
            <a:r>
              <a:rPr sz="17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vein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17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its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arch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(posterior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ts val="1905"/>
              </a:lnSpc>
            </a:pP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over</a:t>
            </a:r>
            <a:r>
              <a:rPr sz="17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root</a:t>
            </a:r>
            <a:r>
              <a:rPr sz="17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7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lung).</a:t>
            </a: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spcBef>
                <a:spcPts val="25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/>
            <a:r>
              <a:rPr sz="1700" spc="-40" dirty="0">
                <a:solidFill>
                  <a:srgbClr val="FFFFFF"/>
                </a:solidFill>
                <a:latin typeface="Times New Roman"/>
                <a:cs typeface="Times New Roman"/>
              </a:rPr>
              <a:t>Vagus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nerve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posterior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to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 root.</a:t>
            </a: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spcBef>
                <a:spcPts val="35"/>
              </a:spcBef>
            </a:pPr>
            <a:endParaRPr sz="2300">
              <a:latin typeface="Times New Roman"/>
              <a:cs typeface="Times New Roman"/>
            </a:endParaRPr>
          </a:p>
          <a:p>
            <a:pPr marL="12700" marR="166370">
              <a:lnSpc>
                <a:spcPts val="1760"/>
              </a:lnSpc>
            </a:pP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Esophagus</a:t>
            </a:r>
            <a:r>
              <a:rPr sz="17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above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posterior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1700" spc="-4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root.</a:t>
            </a: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spcBef>
                <a:spcPts val="20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/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Phrenic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nerve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anterior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root.</a:t>
            </a: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2700" marR="200660">
              <a:lnSpc>
                <a:spcPts val="1760"/>
              </a:lnSpc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Cardiac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impression: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related to right </a:t>
            </a:r>
            <a:r>
              <a:rPr sz="1700" spc="-4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atrium.</a:t>
            </a:r>
            <a:endParaRPr sz="1700">
              <a:latin typeface="Times New Roman"/>
              <a:cs typeface="Times New Roman"/>
            </a:endParaRPr>
          </a:p>
          <a:p>
            <a:pPr>
              <a:spcBef>
                <a:spcPts val="35"/>
              </a:spcBef>
            </a:pPr>
            <a:endParaRPr sz="2650">
              <a:latin typeface="Times New Roman"/>
              <a:cs typeface="Times New Roman"/>
            </a:endParaRPr>
          </a:p>
          <a:p>
            <a:pPr marL="12700" marR="384175">
              <a:lnSpc>
                <a:spcPct val="86200"/>
              </a:lnSpc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Below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hilum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sz="17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in front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pulmonary</a:t>
            </a:r>
            <a:r>
              <a:rPr sz="1700"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ligament:</a:t>
            </a:r>
            <a:r>
              <a:rPr sz="1700" b="1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Groove</a:t>
            </a:r>
            <a:r>
              <a:rPr sz="17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for </a:t>
            </a:r>
            <a:r>
              <a:rPr sz="1700" b="1" spc="-4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u="heavy" spc="-3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I.V.C.</a:t>
            </a:r>
            <a:endParaRPr sz="1700">
              <a:latin typeface="Times New Roman"/>
              <a:cs typeface="Times New Roman"/>
            </a:endParaRPr>
          </a:p>
        </p:txBody>
      </p:sp>
      <p:pic>
        <p:nvPicPr>
          <p:cNvPr id="29" name="object 2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237231" y="6472434"/>
            <a:ext cx="563118" cy="49461"/>
          </a:xfrm>
          <a:prstGeom prst="rect">
            <a:avLst/>
          </a:prstGeom>
        </p:spPr>
      </p:pic>
      <p:grpSp>
        <p:nvGrpSpPr>
          <p:cNvPr id="30" name="object 30"/>
          <p:cNvGrpSpPr/>
          <p:nvPr/>
        </p:nvGrpSpPr>
        <p:grpSpPr>
          <a:xfrm>
            <a:off x="3065653" y="342144"/>
            <a:ext cx="4116704" cy="455930"/>
            <a:chOff x="604964" y="364172"/>
            <a:chExt cx="4116704" cy="455930"/>
          </a:xfrm>
        </p:grpSpPr>
        <p:sp>
          <p:nvSpPr>
            <p:cNvPr id="31" name="object 31"/>
            <p:cNvSpPr/>
            <p:nvPr/>
          </p:nvSpPr>
          <p:spPr>
            <a:xfrm>
              <a:off x="610361" y="369569"/>
              <a:ext cx="4105910" cy="445134"/>
            </a:xfrm>
            <a:custGeom>
              <a:avLst/>
              <a:gdLst/>
              <a:ahLst/>
              <a:cxnLst/>
              <a:rect l="l" t="t" r="r" b="b"/>
              <a:pathLst>
                <a:path w="4105910" h="445134">
                  <a:moveTo>
                    <a:pt x="4031488" y="0"/>
                  </a:moveTo>
                  <a:lnTo>
                    <a:pt x="74167" y="0"/>
                  </a:lnTo>
                  <a:lnTo>
                    <a:pt x="45300" y="5820"/>
                  </a:lnTo>
                  <a:lnTo>
                    <a:pt x="21724" y="21701"/>
                  </a:lnTo>
                  <a:lnTo>
                    <a:pt x="5829" y="45273"/>
                  </a:lnTo>
                  <a:lnTo>
                    <a:pt x="0" y="74167"/>
                  </a:lnTo>
                  <a:lnTo>
                    <a:pt x="0" y="370839"/>
                  </a:lnTo>
                  <a:lnTo>
                    <a:pt x="5829" y="399734"/>
                  </a:lnTo>
                  <a:lnTo>
                    <a:pt x="21724" y="423306"/>
                  </a:lnTo>
                  <a:lnTo>
                    <a:pt x="45300" y="439187"/>
                  </a:lnTo>
                  <a:lnTo>
                    <a:pt x="74167" y="445007"/>
                  </a:lnTo>
                  <a:lnTo>
                    <a:pt x="4031488" y="445007"/>
                  </a:lnTo>
                  <a:lnTo>
                    <a:pt x="4060382" y="439187"/>
                  </a:lnTo>
                  <a:lnTo>
                    <a:pt x="4083954" y="423306"/>
                  </a:lnTo>
                  <a:lnTo>
                    <a:pt x="4099835" y="399734"/>
                  </a:lnTo>
                  <a:lnTo>
                    <a:pt x="4105655" y="370839"/>
                  </a:lnTo>
                  <a:lnTo>
                    <a:pt x="4105655" y="74167"/>
                  </a:lnTo>
                  <a:lnTo>
                    <a:pt x="4099835" y="45273"/>
                  </a:lnTo>
                  <a:lnTo>
                    <a:pt x="4083954" y="21701"/>
                  </a:lnTo>
                  <a:lnTo>
                    <a:pt x="4060382" y="5820"/>
                  </a:lnTo>
                  <a:lnTo>
                    <a:pt x="4031488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10361" y="369569"/>
              <a:ext cx="4105910" cy="445134"/>
            </a:xfrm>
            <a:custGeom>
              <a:avLst/>
              <a:gdLst/>
              <a:ahLst/>
              <a:cxnLst/>
              <a:rect l="l" t="t" r="r" b="b"/>
              <a:pathLst>
                <a:path w="4105910" h="445134">
                  <a:moveTo>
                    <a:pt x="0" y="74167"/>
                  </a:moveTo>
                  <a:lnTo>
                    <a:pt x="5829" y="45273"/>
                  </a:lnTo>
                  <a:lnTo>
                    <a:pt x="21724" y="21701"/>
                  </a:lnTo>
                  <a:lnTo>
                    <a:pt x="45300" y="5820"/>
                  </a:lnTo>
                  <a:lnTo>
                    <a:pt x="74167" y="0"/>
                  </a:lnTo>
                  <a:lnTo>
                    <a:pt x="4031488" y="0"/>
                  </a:lnTo>
                  <a:lnTo>
                    <a:pt x="4060382" y="5820"/>
                  </a:lnTo>
                  <a:lnTo>
                    <a:pt x="4083954" y="21701"/>
                  </a:lnTo>
                  <a:lnTo>
                    <a:pt x="4099835" y="45273"/>
                  </a:lnTo>
                  <a:lnTo>
                    <a:pt x="4105655" y="74167"/>
                  </a:lnTo>
                  <a:lnTo>
                    <a:pt x="4105655" y="370839"/>
                  </a:lnTo>
                  <a:lnTo>
                    <a:pt x="4099835" y="399734"/>
                  </a:lnTo>
                  <a:lnTo>
                    <a:pt x="4083954" y="423306"/>
                  </a:lnTo>
                  <a:lnTo>
                    <a:pt x="4060382" y="439187"/>
                  </a:lnTo>
                  <a:lnTo>
                    <a:pt x="4031488" y="445007"/>
                  </a:lnTo>
                  <a:lnTo>
                    <a:pt x="74167" y="445007"/>
                  </a:lnTo>
                  <a:lnTo>
                    <a:pt x="45300" y="439187"/>
                  </a:lnTo>
                  <a:lnTo>
                    <a:pt x="21724" y="423306"/>
                  </a:lnTo>
                  <a:lnTo>
                    <a:pt x="5829" y="399734"/>
                  </a:lnTo>
                  <a:lnTo>
                    <a:pt x="0" y="370839"/>
                  </a:lnTo>
                  <a:lnTo>
                    <a:pt x="0" y="74167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3151772" y="389578"/>
            <a:ext cx="3742054" cy="31496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5" dirty="0">
                <a:solidFill>
                  <a:schemeClr val="bg1"/>
                </a:solidFill>
                <a:latin typeface="Times New Roman"/>
                <a:cs typeface="Times New Roman"/>
              </a:rPr>
              <a:t>Mediastinal</a:t>
            </a:r>
            <a:r>
              <a:rPr sz="1900" spc="2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chemeClr val="bg1"/>
                </a:solidFill>
                <a:latin typeface="Times New Roman"/>
                <a:cs typeface="Times New Roman"/>
              </a:rPr>
              <a:t>Surface</a:t>
            </a:r>
            <a:r>
              <a:rPr sz="1900" spc="-1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chemeClr val="bg1"/>
                </a:solidFill>
                <a:latin typeface="Times New Roman"/>
                <a:cs typeface="Times New Roman"/>
              </a:rPr>
              <a:t>of</a:t>
            </a:r>
            <a:r>
              <a:rPr sz="1900" spc="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chemeClr val="bg1"/>
                </a:solidFill>
                <a:latin typeface="Times New Roman"/>
                <a:cs typeface="Times New Roman"/>
              </a:rPr>
              <a:t>the Right Lung</a:t>
            </a:r>
            <a:endParaRPr sz="19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6143245" y="836675"/>
            <a:ext cx="4345305" cy="5984875"/>
            <a:chOff x="4619244" y="836674"/>
            <a:chExt cx="4345305" cy="5984875"/>
          </a:xfrm>
        </p:grpSpPr>
        <p:pic>
          <p:nvPicPr>
            <p:cNvPr id="35" name="object 3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619244" y="836674"/>
              <a:ext cx="4344924" cy="5984748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6235426" y="2613739"/>
              <a:ext cx="909955" cy="337820"/>
            </a:xfrm>
            <a:custGeom>
              <a:avLst/>
              <a:gdLst/>
              <a:ahLst/>
              <a:cxnLst/>
              <a:rect l="l" t="t" r="r" b="b"/>
              <a:pathLst>
                <a:path w="909954" h="337819">
                  <a:moveTo>
                    <a:pt x="20720" y="337359"/>
                  </a:moveTo>
                  <a:lnTo>
                    <a:pt x="5627" y="317161"/>
                  </a:lnTo>
                  <a:lnTo>
                    <a:pt x="0" y="295668"/>
                  </a:lnTo>
                  <a:lnTo>
                    <a:pt x="3436" y="273147"/>
                  </a:lnTo>
                  <a:lnTo>
                    <a:pt x="35899" y="226100"/>
                  </a:lnTo>
                  <a:lnTo>
                    <a:pt x="99812" y="178171"/>
                  </a:lnTo>
                  <a:lnTo>
                    <a:pt x="142561" y="154548"/>
                  </a:lnTo>
                  <a:lnTo>
                    <a:pt x="191970" y="131510"/>
                  </a:lnTo>
                  <a:lnTo>
                    <a:pt x="247639" y="109327"/>
                  </a:lnTo>
                  <a:lnTo>
                    <a:pt x="309168" y="88267"/>
                  </a:lnTo>
                  <a:lnTo>
                    <a:pt x="376156" y="68600"/>
                  </a:lnTo>
                  <a:lnTo>
                    <a:pt x="448202" y="50593"/>
                  </a:lnTo>
                  <a:lnTo>
                    <a:pt x="500480" y="39319"/>
                  </a:lnTo>
                  <a:lnTo>
                    <a:pt x="553222" y="29395"/>
                  </a:lnTo>
                  <a:lnTo>
                    <a:pt x="606124" y="20852"/>
                  </a:lnTo>
                  <a:lnTo>
                    <a:pt x="658878" y="13723"/>
                  </a:lnTo>
                  <a:lnTo>
                    <a:pt x="711179" y="8041"/>
                  </a:lnTo>
                  <a:lnTo>
                    <a:pt x="762720" y="3838"/>
                  </a:lnTo>
                  <a:lnTo>
                    <a:pt x="813194" y="1147"/>
                  </a:lnTo>
                  <a:lnTo>
                    <a:pt x="862296" y="0"/>
                  </a:lnTo>
                  <a:lnTo>
                    <a:pt x="909720" y="428"/>
                  </a:lnTo>
                </a:path>
              </a:pathLst>
            </a:custGeom>
            <a:ln w="7620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235951" y="2924555"/>
              <a:ext cx="237490" cy="2016760"/>
            </a:xfrm>
            <a:custGeom>
              <a:avLst/>
              <a:gdLst/>
              <a:ahLst/>
              <a:cxnLst/>
              <a:rect l="l" t="t" r="r" b="b"/>
              <a:pathLst>
                <a:path w="237490" h="2016760">
                  <a:moveTo>
                    <a:pt x="0" y="0"/>
                  </a:moveTo>
                  <a:lnTo>
                    <a:pt x="236981" y="2016252"/>
                  </a:lnTo>
                </a:path>
              </a:pathLst>
            </a:custGeom>
            <a:ln w="762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354823" y="2636519"/>
              <a:ext cx="457834" cy="3312795"/>
            </a:xfrm>
            <a:custGeom>
              <a:avLst/>
              <a:gdLst/>
              <a:ahLst/>
              <a:cxnLst/>
              <a:rect l="l" t="t" r="r" b="b"/>
              <a:pathLst>
                <a:path w="457834" h="3312795">
                  <a:moveTo>
                    <a:pt x="0" y="0"/>
                  </a:moveTo>
                  <a:lnTo>
                    <a:pt x="457580" y="3312363"/>
                  </a:lnTo>
                </a:path>
              </a:pathLst>
            </a:custGeom>
            <a:ln w="76199">
              <a:solidFill>
                <a:srgbClr val="A4761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207252" y="3093719"/>
              <a:ext cx="237490" cy="2207895"/>
            </a:xfrm>
            <a:custGeom>
              <a:avLst/>
              <a:gdLst/>
              <a:ahLst/>
              <a:cxnLst/>
              <a:rect l="l" t="t" r="r" b="b"/>
              <a:pathLst>
                <a:path w="237489" h="2207895">
                  <a:moveTo>
                    <a:pt x="0" y="0"/>
                  </a:moveTo>
                  <a:lnTo>
                    <a:pt x="236982" y="2207894"/>
                  </a:lnTo>
                </a:path>
              </a:pathLst>
            </a:custGeom>
            <a:ln w="762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840473" y="4581905"/>
              <a:ext cx="180340" cy="792480"/>
            </a:xfrm>
            <a:custGeom>
              <a:avLst/>
              <a:gdLst/>
              <a:ahLst/>
              <a:cxnLst/>
              <a:rect l="l" t="t" r="r" b="b"/>
              <a:pathLst>
                <a:path w="180340" h="792479">
                  <a:moveTo>
                    <a:pt x="179831" y="0"/>
                  </a:moveTo>
                  <a:lnTo>
                    <a:pt x="0" y="0"/>
                  </a:lnTo>
                  <a:lnTo>
                    <a:pt x="0" y="792480"/>
                  </a:lnTo>
                  <a:lnTo>
                    <a:pt x="179831" y="792480"/>
                  </a:lnTo>
                  <a:lnTo>
                    <a:pt x="179831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840473" y="4581905"/>
              <a:ext cx="180340" cy="792480"/>
            </a:xfrm>
            <a:custGeom>
              <a:avLst/>
              <a:gdLst/>
              <a:ahLst/>
              <a:cxnLst/>
              <a:rect l="l" t="t" r="r" b="b"/>
              <a:pathLst>
                <a:path w="180340" h="792479">
                  <a:moveTo>
                    <a:pt x="0" y="792480"/>
                  </a:moveTo>
                  <a:lnTo>
                    <a:pt x="179831" y="792480"/>
                  </a:lnTo>
                  <a:lnTo>
                    <a:pt x="179831" y="0"/>
                  </a:lnTo>
                  <a:lnTo>
                    <a:pt x="0" y="0"/>
                  </a:lnTo>
                  <a:lnTo>
                    <a:pt x="0" y="792480"/>
                  </a:lnTo>
                  <a:close/>
                </a:path>
              </a:pathLst>
            </a:custGeom>
            <a:ln w="10795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292090" y="3800094"/>
              <a:ext cx="771525" cy="1115695"/>
            </a:xfrm>
            <a:custGeom>
              <a:avLst/>
              <a:gdLst/>
              <a:ahLst/>
              <a:cxnLst/>
              <a:rect l="l" t="t" r="r" b="b"/>
              <a:pathLst>
                <a:path w="771525" h="1115695">
                  <a:moveTo>
                    <a:pt x="385572" y="0"/>
                  </a:moveTo>
                  <a:lnTo>
                    <a:pt x="346143" y="2879"/>
                  </a:lnTo>
                  <a:lnTo>
                    <a:pt x="307856" y="11330"/>
                  </a:lnTo>
                  <a:lnTo>
                    <a:pt x="270902" y="25072"/>
                  </a:lnTo>
                  <a:lnTo>
                    <a:pt x="235475" y="43826"/>
                  </a:lnTo>
                  <a:lnTo>
                    <a:pt x="201770" y="67312"/>
                  </a:lnTo>
                  <a:lnTo>
                    <a:pt x="169980" y="95248"/>
                  </a:lnTo>
                  <a:lnTo>
                    <a:pt x="140298" y="127355"/>
                  </a:lnTo>
                  <a:lnTo>
                    <a:pt x="112918" y="163353"/>
                  </a:lnTo>
                  <a:lnTo>
                    <a:pt x="88035" y="202962"/>
                  </a:lnTo>
                  <a:lnTo>
                    <a:pt x="65840" y="245901"/>
                  </a:lnTo>
                  <a:lnTo>
                    <a:pt x="46529" y="291890"/>
                  </a:lnTo>
                  <a:lnTo>
                    <a:pt x="30295" y="340649"/>
                  </a:lnTo>
                  <a:lnTo>
                    <a:pt x="17331" y="391898"/>
                  </a:lnTo>
                  <a:lnTo>
                    <a:pt x="7832" y="445357"/>
                  </a:lnTo>
                  <a:lnTo>
                    <a:pt x="1990" y="500746"/>
                  </a:lnTo>
                  <a:lnTo>
                    <a:pt x="0" y="557783"/>
                  </a:lnTo>
                  <a:lnTo>
                    <a:pt x="1990" y="614821"/>
                  </a:lnTo>
                  <a:lnTo>
                    <a:pt x="7832" y="670210"/>
                  </a:lnTo>
                  <a:lnTo>
                    <a:pt x="17331" y="723669"/>
                  </a:lnTo>
                  <a:lnTo>
                    <a:pt x="30295" y="774918"/>
                  </a:lnTo>
                  <a:lnTo>
                    <a:pt x="46529" y="823677"/>
                  </a:lnTo>
                  <a:lnTo>
                    <a:pt x="65840" y="869666"/>
                  </a:lnTo>
                  <a:lnTo>
                    <a:pt x="88035" y="912605"/>
                  </a:lnTo>
                  <a:lnTo>
                    <a:pt x="112918" y="952214"/>
                  </a:lnTo>
                  <a:lnTo>
                    <a:pt x="140298" y="988212"/>
                  </a:lnTo>
                  <a:lnTo>
                    <a:pt x="169980" y="1020319"/>
                  </a:lnTo>
                  <a:lnTo>
                    <a:pt x="201770" y="1048255"/>
                  </a:lnTo>
                  <a:lnTo>
                    <a:pt x="235475" y="1071741"/>
                  </a:lnTo>
                  <a:lnTo>
                    <a:pt x="270902" y="1090495"/>
                  </a:lnTo>
                  <a:lnTo>
                    <a:pt x="307856" y="1104237"/>
                  </a:lnTo>
                  <a:lnTo>
                    <a:pt x="346143" y="1112688"/>
                  </a:lnTo>
                  <a:lnTo>
                    <a:pt x="385572" y="1115567"/>
                  </a:lnTo>
                  <a:lnTo>
                    <a:pt x="425000" y="1112688"/>
                  </a:lnTo>
                  <a:lnTo>
                    <a:pt x="463287" y="1104237"/>
                  </a:lnTo>
                  <a:lnTo>
                    <a:pt x="500241" y="1090495"/>
                  </a:lnTo>
                  <a:lnTo>
                    <a:pt x="535668" y="1071741"/>
                  </a:lnTo>
                  <a:lnTo>
                    <a:pt x="569373" y="1048255"/>
                  </a:lnTo>
                  <a:lnTo>
                    <a:pt x="601163" y="1020319"/>
                  </a:lnTo>
                  <a:lnTo>
                    <a:pt x="630845" y="988212"/>
                  </a:lnTo>
                  <a:lnTo>
                    <a:pt x="658225" y="952214"/>
                  </a:lnTo>
                  <a:lnTo>
                    <a:pt x="683108" y="912605"/>
                  </a:lnTo>
                  <a:lnTo>
                    <a:pt x="705303" y="869666"/>
                  </a:lnTo>
                  <a:lnTo>
                    <a:pt x="724614" y="823677"/>
                  </a:lnTo>
                  <a:lnTo>
                    <a:pt x="740848" y="774918"/>
                  </a:lnTo>
                  <a:lnTo>
                    <a:pt x="753812" y="723669"/>
                  </a:lnTo>
                  <a:lnTo>
                    <a:pt x="763311" y="670210"/>
                  </a:lnTo>
                  <a:lnTo>
                    <a:pt x="769153" y="614821"/>
                  </a:lnTo>
                  <a:lnTo>
                    <a:pt x="771144" y="557783"/>
                  </a:lnTo>
                  <a:lnTo>
                    <a:pt x="769153" y="500746"/>
                  </a:lnTo>
                  <a:lnTo>
                    <a:pt x="763311" y="445357"/>
                  </a:lnTo>
                  <a:lnTo>
                    <a:pt x="753812" y="391898"/>
                  </a:lnTo>
                  <a:lnTo>
                    <a:pt x="740848" y="340649"/>
                  </a:lnTo>
                  <a:lnTo>
                    <a:pt x="724614" y="291890"/>
                  </a:lnTo>
                  <a:lnTo>
                    <a:pt x="705303" y="245901"/>
                  </a:lnTo>
                  <a:lnTo>
                    <a:pt x="683108" y="202962"/>
                  </a:lnTo>
                  <a:lnTo>
                    <a:pt x="658225" y="163353"/>
                  </a:lnTo>
                  <a:lnTo>
                    <a:pt x="630845" y="127355"/>
                  </a:lnTo>
                  <a:lnTo>
                    <a:pt x="601163" y="95248"/>
                  </a:lnTo>
                  <a:lnTo>
                    <a:pt x="569373" y="67312"/>
                  </a:lnTo>
                  <a:lnTo>
                    <a:pt x="535668" y="43826"/>
                  </a:lnTo>
                  <a:lnTo>
                    <a:pt x="500241" y="25072"/>
                  </a:lnTo>
                  <a:lnTo>
                    <a:pt x="463287" y="11330"/>
                  </a:lnTo>
                  <a:lnTo>
                    <a:pt x="425000" y="2879"/>
                  </a:lnTo>
                  <a:lnTo>
                    <a:pt x="38557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292090" y="3800094"/>
              <a:ext cx="771525" cy="1115695"/>
            </a:xfrm>
            <a:custGeom>
              <a:avLst/>
              <a:gdLst/>
              <a:ahLst/>
              <a:cxnLst/>
              <a:rect l="l" t="t" r="r" b="b"/>
              <a:pathLst>
                <a:path w="771525" h="1115695">
                  <a:moveTo>
                    <a:pt x="0" y="557783"/>
                  </a:moveTo>
                  <a:lnTo>
                    <a:pt x="1990" y="500746"/>
                  </a:lnTo>
                  <a:lnTo>
                    <a:pt x="7832" y="445357"/>
                  </a:lnTo>
                  <a:lnTo>
                    <a:pt x="17331" y="391898"/>
                  </a:lnTo>
                  <a:lnTo>
                    <a:pt x="30295" y="340649"/>
                  </a:lnTo>
                  <a:lnTo>
                    <a:pt x="46529" y="291890"/>
                  </a:lnTo>
                  <a:lnTo>
                    <a:pt x="65840" y="245901"/>
                  </a:lnTo>
                  <a:lnTo>
                    <a:pt x="88035" y="202962"/>
                  </a:lnTo>
                  <a:lnTo>
                    <a:pt x="112918" y="163353"/>
                  </a:lnTo>
                  <a:lnTo>
                    <a:pt x="140298" y="127355"/>
                  </a:lnTo>
                  <a:lnTo>
                    <a:pt x="169980" y="95248"/>
                  </a:lnTo>
                  <a:lnTo>
                    <a:pt x="201770" y="67312"/>
                  </a:lnTo>
                  <a:lnTo>
                    <a:pt x="235475" y="43826"/>
                  </a:lnTo>
                  <a:lnTo>
                    <a:pt x="270902" y="25072"/>
                  </a:lnTo>
                  <a:lnTo>
                    <a:pt x="307856" y="11330"/>
                  </a:lnTo>
                  <a:lnTo>
                    <a:pt x="346143" y="2879"/>
                  </a:lnTo>
                  <a:lnTo>
                    <a:pt x="385572" y="0"/>
                  </a:lnTo>
                  <a:lnTo>
                    <a:pt x="425000" y="2879"/>
                  </a:lnTo>
                  <a:lnTo>
                    <a:pt x="463287" y="11330"/>
                  </a:lnTo>
                  <a:lnTo>
                    <a:pt x="500241" y="25072"/>
                  </a:lnTo>
                  <a:lnTo>
                    <a:pt x="535668" y="43826"/>
                  </a:lnTo>
                  <a:lnTo>
                    <a:pt x="569373" y="67312"/>
                  </a:lnTo>
                  <a:lnTo>
                    <a:pt x="601163" y="95248"/>
                  </a:lnTo>
                  <a:lnTo>
                    <a:pt x="630845" y="127355"/>
                  </a:lnTo>
                  <a:lnTo>
                    <a:pt x="658225" y="163353"/>
                  </a:lnTo>
                  <a:lnTo>
                    <a:pt x="683108" y="202962"/>
                  </a:lnTo>
                  <a:lnTo>
                    <a:pt x="705303" y="245901"/>
                  </a:lnTo>
                  <a:lnTo>
                    <a:pt x="724614" y="291890"/>
                  </a:lnTo>
                  <a:lnTo>
                    <a:pt x="740848" y="340649"/>
                  </a:lnTo>
                  <a:lnTo>
                    <a:pt x="753812" y="391898"/>
                  </a:lnTo>
                  <a:lnTo>
                    <a:pt x="763311" y="445357"/>
                  </a:lnTo>
                  <a:lnTo>
                    <a:pt x="769153" y="500746"/>
                  </a:lnTo>
                  <a:lnTo>
                    <a:pt x="771144" y="557783"/>
                  </a:lnTo>
                  <a:lnTo>
                    <a:pt x="769153" y="614821"/>
                  </a:lnTo>
                  <a:lnTo>
                    <a:pt x="763311" y="670210"/>
                  </a:lnTo>
                  <a:lnTo>
                    <a:pt x="753812" y="723669"/>
                  </a:lnTo>
                  <a:lnTo>
                    <a:pt x="740848" y="774918"/>
                  </a:lnTo>
                  <a:lnTo>
                    <a:pt x="724614" y="823677"/>
                  </a:lnTo>
                  <a:lnTo>
                    <a:pt x="705303" y="869666"/>
                  </a:lnTo>
                  <a:lnTo>
                    <a:pt x="683108" y="912605"/>
                  </a:lnTo>
                  <a:lnTo>
                    <a:pt x="658225" y="952214"/>
                  </a:lnTo>
                  <a:lnTo>
                    <a:pt x="630845" y="988212"/>
                  </a:lnTo>
                  <a:lnTo>
                    <a:pt x="601163" y="1020319"/>
                  </a:lnTo>
                  <a:lnTo>
                    <a:pt x="569373" y="1048255"/>
                  </a:lnTo>
                  <a:lnTo>
                    <a:pt x="535668" y="1071741"/>
                  </a:lnTo>
                  <a:lnTo>
                    <a:pt x="500241" y="1090495"/>
                  </a:lnTo>
                  <a:lnTo>
                    <a:pt x="463287" y="1104237"/>
                  </a:lnTo>
                  <a:lnTo>
                    <a:pt x="425000" y="1112688"/>
                  </a:lnTo>
                  <a:lnTo>
                    <a:pt x="385572" y="1115567"/>
                  </a:lnTo>
                  <a:lnTo>
                    <a:pt x="346143" y="1112688"/>
                  </a:lnTo>
                  <a:lnTo>
                    <a:pt x="307856" y="1104237"/>
                  </a:lnTo>
                  <a:lnTo>
                    <a:pt x="270902" y="1090495"/>
                  </a:lnTo>
                  <a:lnTo>
                    <a:pt x="235475" y="1071741"/>
                  </a:lnTo>
                  <a:lnTo>
                    <a:pt x="201770" y="1048255"/>
                  </a:lnTo>
                  <a:lnTo>
                    <a:pt x="169980" y="1020319"/>
                  </a:lnTo>
                  <a:lnTo>
                    <a:pt x="140298" y="988212"/>
                  </a:lnTo>
                  <a:lnTo>
                    <a:pt x="112918" y="952214"/>
                  </a:lnTo>
                  <a:lnTo>
                    <a:pt x="88035" y="912605"/>
                  </a:lnTo>
                  <a:lnTo>
                    <a:pt x="65840" y="869666"/>
                  </a:lnTo>
                  <a:lnTo>
                    <a:pt x="46529" y="823677"/>
                  </a:lnTo>
                  <a:lnTo>
                    <a:pt x="30295" y="774918"/>
                  </a:lnTo>
                  <a:lnTo>
                    <a:pt x="17331" y="723669"/>
                  </a:lnTo>
                  <a:lnTo>
                    <a:pt x="7832" y="670210"/>
                  </a:lnTo>
                  <a:lnTo>
                    <a:pt x="1990" y="614821"/>
                  </a:lnTo>
                  <a:lnTo>
                    <a:pt x="0" y="557783"/>
                  </a:lnTo>
                  <a:close/>
                </a:path>
              </a:pathLst>
            </a:custGeom>
            <a:ln w="1079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28965" y="1915605"/>
            <a:ext cx="3744595" cy="3485515"/>
            <a:chOff x="604964" y="1915604"/>
            <a:chExt cx="3744595" cy="3485515"/>
          </a:xfrm>
        </p:grpSpPr>
        <p:sp>
          <p:nvSpPr>
            <p:cNvPr id="3" name="object 3"/>
            <p:cNvSpPr/>
            <p:nvPr/>
          </p:nvSpPr>
          <p:spPr>
            <a:xfrm>
              <a:off x="610361" y="1921002"/>
              <a:ext cx="3733800" cy="1102360"/>
            </a:xfrm>
            <a:custGeom>
              <a:avLst/>
              <a:gdLst/>
              <a:ahLst/>
              <a:cxnLst/>
              <a:rect l="l" t="t" r="r" b="b"/>
              <a:pathLst>
                <a:path w="3733800" h="1102360">
                  <a:moveTo>
                    <a:pt x="3550158" y="0"/>
                  </a:moveTo>
                  <a:lnTo>
                    <a:pt x="183642" y="0"/>
                  </a:lnTo>
                  <a:lnTo>
                    <a:pt x="134822" y="6556"/>
                  </a:lnTo>
                  <a:lnTo>
                    <a:pt x="90954" y="25061"/>
                  </a:lnTo>
                  <a:lnTo>
                    <a:pt x="53787" y="53768"/>
                  </a:lnTo>
                  <a:lnTo>
                    <a:pt x="25072" y="90932"/>
                  </a:lnTo>
                  <a:lnTo>
                    <a:pt x="6559" y="134805"/>
                  </a:lnTo>
                  <a:lnTo>
                    <a:pt x="0" y="183642"/>
                  </a:lnTo>
                  <a:lnTo>
                    <a:pt x="0" y="918210"/>
                  </a:lnTo>
                  <a:lnTo>
                    <a:pt x="6559" y="967046"/>
                  </a:lnTo>
                  <a:lnTo>
                    <a:pt x="25072" y="1010919"/>
                  </a:lnTo>
                  <a:lnTo>
                    <a:pt x="53787" y="1048083"/>
                  </a:lnTo>
                  <a:lnTo>
                    <a:pt x="90954" y="1076790"/>
                  </a:lnTo>
                  <a:lnTo>
                    <a:pt x="134822" y="1095295"/>
                  </a:lnTo>
                  <a:lnTo>
                    <a:pt x="183642" y="1101852"/>
                  </a:lnTo>
                  <a:lnTo>
                    <a:pt x="3550158" y="1101852"/>
                  </a:lnTo>
                  <a:lnTo>
                    <a:pt x="3598994" y="1095295"/>
                  </a:lnTo>
                  <a:lnTo>
                    <a:pt x="3642867" y="1076790"/>
                  </a:lnTo>
                  <a:lnTo>
                    <a:pt x="3680031" y="1048083"/>
                  </a:lnTo>
                  <a:lnTo>
                    <a:pt x="3708738" y="1010920"/>
                  </a:lnTo>
                  <a:lnTo>
                    <a:pt x="3727243" y="967046"/>
                  </a:lnTo>
                  <a:lnTo>
                    <a:pt x="3733800" y="918210"/>
                  </a:lnTo>
                  <a:lnTo>
                    <a:pt x="3733800" y="183642"/>
                  </a:lnTo>
                  <a:lnTo>
                    <a:pt x="3727243" y="134805"/>
                  </a:lnTo>
                  <a:lnTo>
                    <a:pt x="3708738" y="90932"/>
                  </a:lnTo>
                  <a:lnTo>
                    <a:pt x="3680031" y="53768"/>
                  </a:lnTo>
                  <a:lnTo>
                    <a:pt x="3642868" y="25061"/>
                  </a:lnTo>
                  <a:lnTo>
                    <a:pt x="3598994" y="6556"/>
                  </a:lnTo>
                  <a:lnTo>
                    <a:pt x="3550158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0361" y="1921002"/>
              <a:ext cx="3733800" cy="1102360"/>
            </a:xfrm>
            <a:custGeom>
              <a:avLst/>
              <a:gdLst/>
              <a:ahLst/>
              <a:cxnLst/>
              <a:rect l="l" t="t" r="r" b="b"/>
              <a:pathLst>
                <a:path w="3733800" h="1102360">
                  <a:moveTo>
                    <a:pt x="0" y="183642"/>
                  </a:moveTo>
                  <a:lnTo>
                    <a:pt x="6559" y="134805"/>
                  </a:lnTo>
                  <a:lnTo>
                    <a:pt x="25072" y="90932"/>
                  </a:lnTo>
                  <a:lnTo>
                    <a:pt x="53787" y="53768"/>
                  </a:lnTo>
                  <a:lnTo>
                    <a:pt x="90954" y="25061"/>
                  </a:lnTo>
                  <a:lnTo>
                    <a:pt x="134822" y="6556"/>
                  </a:lnTo>
                  <a:lnTo>
                    <a:pt x="183642" y="0"/>
                  </a:lnTo>
                  <a:lnTo>
                    <a:pt x="3550158" y="0"/>
                  </a:lnTo>
                  <a:lnTo>
                    <a:pt x="3598994" y="6556"/>
                  </a:lnTo>
                  <a:lnTo>
                    <a:pt x="3642868" y="25061"/>
                  </a:lnTo>
                  <a:lnTo>
                    <a:pt x="3680031" y="53768"/>
                  </a:lnTo>
                  <a:lnTo>
                    <a:pt x="3708738" y="90932"/>
                  </a:lnTo>
                  <a:lnTo>
                    <a:pt x="3727243" y="134805"/>
                  </a:lnTo>
                  <a:lnTo>
                    <a:pt x="3733800" y="183642"/>
                  </a:lnTo>
                  <a:lnTo>
                    <a:pt x="3733800" y="918210"/>
                  </a:lnTo>
                  <a:lnTo>
                    <a:pt x="3727243" y="967046"/>
                  </a:lnTo>
                  <a:lnTo>
                    <a:pt x="3708738" y="1010920"/>
                  </a:lnTo>
                  <a:lnTo>
                    <a:pt x="3680031" y="1048083"/>
                  </a:lnTo>
                  <a:lnTo>
                    <a:pt x="3642867" y="1076790"/>
                  </a:lnTo>
                  <a:lnTo>
                    <a:pt x="3598994" y="1095295"/>
                  </a:lnTo>
                  <a:lnTo>
                    <a:pt x="3550158" y="1101852"/>
                  </a:lnTo>
                  <a:lnTo>
                    <a:pt x="183642" y="1101852"/>
                  </a:lnTo>
                  <a:lnTo>
                    <a:pt x="134822" y="1095295"/>
                  </a:lnTo>
                  <a:lnTo>
                    <a:pt x="90954" y="1076790"/>
                  </a:lnTo>
                  <a:lnTo>
                    <a:pt x="53787" y="1048083"/>
                  </a:lnTo>
                  <a:lnTo>
                    <a:pt x="25072" y="1010919"/>
                  </a:lnTo>
                  <a:lnTo>
                    <a:pt x="6559" y="967046"/>
                  </a:lnTo>
                  <a:lnTo>
                    <a:pt x="0" y="918210"/>
                  </a:lnTo>
                  <a:lnTo>
                    <a:pt x="0" y="183642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10361" y="3106674"/>
              <a:ext cx="3733800" cy="1103630"/>
            </a:xfrm>
            <a:custGeom>
              <a:avLst/>
              <a:gdLst/>
              <a:ahLst/>
              <a:cxnLst/>
              <a:rect l="l" t="t" r="r" b="b"/>
              <a:pathLst>
                <a:path w="3733800" h="1103629">
                  <a:moveTo>
                    <a:pt x="3549904" y="0"/>
                  </a:moveTo>
                  <a:lnTo>
                    <a:pt x="183895" y="0"/>
                  </a:lnTo>
                  <a:lnTo>
                    <a:pt x="135009" y="6566"/>
                  </a:lnTo>
                  <a:lnTo>
                    <a:pt x="91080" y="25098"/>
                  </a:lnTo>
                  <a:lnTo>
                    <a:pt x="53862" y="53847"/>
                  </a:lnTo>
                  <a:lnTo>
                    <a:pt x="25107" y="91063"/>
                  </a:lnTo>
                  <a:lnTo>
                    <a:pt x="6569" y="134996"/>
                  </a:lnTo>
                  <a:lnTo>
                    <a:pt x="0" y="183896"/>
                  </a:lnTo>
                  <a:lnTo>
                    <a:pt x="0" y="919480"/>
                  </a:lnTo>
                  <a:lnTo>
                    <a:pt x="6569" y="968379"/>
                  </a:lnTo>
                  <a:lnTo>
                    <a:pt x="25107" y="1012312"/>
                  </a:lnTo>
                  <a:lnTo>
                    <a:pt x="53862" y="1049528"/>
                  </a:lnTo>
                  <a:lnTo>
                    <a:pt x="91080" y="1078277"/>
                  </a:lnTo>
                  <a:lnTo>
                    <a:pt x="135009" y="1096809"/>
                  </a:lnTo>
                  <a:lnTo>
                    <a:pt x="183895" y="1103376"/>
                  </a:lnTo>
                  <a:lnTo>
                    <a:pt x="3549904" y="1103376"/>
                  </a:lnTo>
                  <a:lnTo>
                    <a:pt x="3598803" y="1096809"/>
                  </a:lnTo>
                  <a:lnTo>
                    <a:pt x="3642736" y="1078277"/>
                  </a:lnTo>
                  <a:lnTo>
                    <a:pt x="3679952" y="1049527"/>
                  </a:lnTo>
                  <a:lnTo>
                    <a:pt x="3708701" y="1012312"/>
                  </a:lnTo>
                  <a:lnTo>
                    <a:pt x="3727233" y="968379"/>
                  </a:lnTo>
                  <a:lnTo>
                    <a:pt x="3733800" y="919480"/>
                  </a:lnTo>
                  <a:lnTo>
                    <a:pt x="3733800" y="183896"/>
                  </a:lnTo>
                  <a:lnTo>
                    <a:pt x="3727233" y="134996"/>
                  </a:lnTo>
                  <a:lnTo>
                    <a:pt x="3708701" y="91063"/>
                  </a:lnTo>
                  <a:lnTo>
                    <a:pt x="3679952" y="53848"/>
                  </a:lnTo>
                  <a:lnTo>
                    <a:pt x="3642736" y="25098"/>
                  </a:lnTo>
                  <a:lnTo>
                    <a:pt x="3598803" y="6566"/>
                  </a:lnTo>
                  <a:lnTo>
                    <a:pt x="354990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10361" y="3106674"/>
              <a:ext cx="3733800" cy="1103630"/>
            </a:xfrm>
            <a:custGeom>
              <a:avLst/>
              <a:gdLst/>
              <a:ahLst/>
              <a:cxnLst/>
              <a:rect l="l" t="t" r="r" b="b"/>
              <a:pathLst>
                <a:path w="3733800" h="1103629">
                  <a:moveTo>
                    <a:pt x="0" y="183896"/>
                  </a:moveTo>
                  <a:lnTo>
                    <a:pt x="6569" y="134996"/>
                  </a:lnTo>
                  <a:lnTo>
                    <a:pt x="25107" y="91063"/>
                  </a:lnTo>
                  <a:lnTo>
                    <a:pt x="53862" y="53847"/>
                  </a:lnTo>
                  <a:lnTo>
                    <a:pt x="91080" y="25098"/>
                  </a:lnTo>
                  <a:lnTo>
                    <a:pt x="135009" y="6566"/>
                  </a:lnTo>
                  <a:lnTo>
                    <a:pt x="183895" y="0"/>
                  </a:lnTo>
                  <a:lnTo>
                    <a:pt x="3549904" y="0"/>
                  </a:lnTo>
                  <a:lnTo>
                    <a:pt x="3598803" y="6566"/>
                  </a:lnTo>
                  <a:lnTo>
                    <a:pt x="3642736" y="25098"/>
                  </a:lnTo>
                  <a:lnTo>
                    <a:pt x="3679952" y="53848"/>
                  </a:lnTo>
                  <a:lnTo>
                    <a:pt x="3708701" y="91063"/>
                  </a:lnTo>
                  <a:lnTo>
                    <a:pt x="3727233" y="134996"/>
                  </a:lnTo>
                  <a:lnTo>
                    <a:pt x="3733800" y="183896"/>
                  </a:lnTo>
                  <a:lnTo>
                    <a:pt x="3733800" y="919480"/>
                  </a:lnTo>
                  <a:lnTo>
                    <a:pt x="3727233" y="968379"/>
                  </a:lnTo>
                  <a:lnTo>
                    <a:pt x="3708701" y="1012312"/>
                  </a:lnTo>
                  <a:lnTo>
                    <a:pt x="3679952" y="1049527"/>
                  </a:lnTo>
                  <a:lnTo>
                    <a:pt x="3642736" y="1078277"/>
                  </a:lnTo>
                  <a:lnTo>
                    <a:pt x="3598803" y="1096809"/>
                  </a:lnTo>
                  <a:lnTo>
                    <a:pt x="3549904" y="1103376"/>
                  </a:lnTo>
                  <a:lnTo>
                    <a:pt x="183895" y="1103376"/>
                  </a:lnTo>
                  <a:lnTo>
                    <a:pt x="135009" y="1096809"/>
                  </a:lnTo>
                  <a:lnTo>
                    <a:pt x="91080" y="1078277"/>
                  </a:lnTo>
                  <a:lnTo>
                    <a:pt x="53862" y="1049528"/>
                  </a:lnTo>
                  <a:lnTo>
                    <a:pt x="25107" y="1012312"/>
                  </a:lnTo>
                  <a:lnTo>
                    <a:pt x="6569" y="968379"/>
                  </a:lnTo>
                  <a:lnTo>
                    <a:pt x="0" y="919480"/>
                  </a:lnTo>
                  <a:lnTo>
                    <a:pt x="0" y="183896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10361" y="4293870"/>
              <a:ext cx="3733800" cy="1102360"/>
            </a:xfrm>
            <a:custGeom>
              <a:avLst/>
              <a:gdLst/>
              <a:ahLst/>
              <a:cxnLst/>
              <a:rect l="l" t="t" r="r" b="b"/>
              <a:pathLst>
                <a:path w="3733800" h="1102360">
                  <a:moveTo>
                    <a:pt x="3550158" y="0"/>
                  </a:moveTo>
                  <a:lnTo>
                    <a:pt x="183642" y="0"/>
                  </a:lnTo>
                  <a:lnTo>
                    <a:pt x="134822" y="6556"/>
                  </a:lnTo>
                  <a:lnTo>
                    <a:pt x="90954" y="25061"/>
                  </a:lnTo>
                  <a:lnTo>
                    <a:pt x="53787" y="53768"/>
                  </a:lnTo>
                  <a:lnTo>
                    <a:pt x="25072" y="90931"/>
                  </a:lnTo>
                  <a:lnTo>
                    <a:pt x="6559" y="134805"/>
                  </a:lnTo>
                  <a:lnTo>
                    <a:pt x="0" y="183641"/>
                  </a:lnTo>
                  <a:lnTo>
                    <a:pt x="0" y="918209"/>
                  </a:lnTo>
                  <a:lnTo>
                    <a:pt x="6559" y="967046"/>
                  </a:lnTo>
                  <a:lnTo>
                    <a:pt x="25072" y="1010919"/>
                  </a:lnTo>
                  <a:lnTo>
                    <a:pt x="53787" y="1048083"/>
                  </a:lnTo>
                  <a:lnTo>
                    <a:pt x="90954" y="1076790"/>
                  </a:lnTo>
                  <a:lnTo>
                    <a:pt x="134822" y="1095295"/>
                  </a:lnTo>
                  <a:lnTo>
                    <a:pt x="183642" y="1101851"/>
                  </a:lnTo>
                  <a:lnTo>
                    <a:pt x="3550158" y="1101851"/>
                  </a:lnTo>
                  <a:lnTo>
                    <a:pt x="3598994" y="1095295"/>
                  </a:lnTo>
                  <a:lnTo>
                    <a:pt x="3642867" y="1076790"/>
                  </a:lnTo>
                  <a:lnTo>
                    <a:pt x="3680031" y="1048083"/>
                  </a:lnTo>
                  <a:lnTo>
                    <a:pt x="3708738" y="1010919"/>
                  </a:lnTo>
                  <a:lnTo>
                    <a:pt x="3727243" y="967046"/>
                  </a:lnTo>
                  <a:lnTo>
                    <a:pt x="3733800" y="918209"/>
                  </a:lnTo>
                  <a:lnTo>
                    <a:pt x="3733800" y="183641"/>
                  </a:lnTo>
                  <a:lnTo>
                    <a:pt x="3727243" y="134805"/>
                  </a:lnTo>
                  <a:lnTo>
                    <a:pt x="3708738" y="90931"/>
                  </a:lnTo>
                  <a:lnTo>
                    <a:pt x="3680031" y="53768"/>
                  </a:lnTo>
                  <a:lnTo>
                    <a:pt x="3642868" y="25061"/>
                  </a:lnTo>
                  <a:lnTo>
                    <a:pt x="3598994" y="6556"/>
                  </a:lnTo>
                  <a:lnTo>
                    <a:pt x="3550158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0361" y="4293870"/>
              <a:ext cx="3733800" cy="1102360"/>
            </a:xfrm>
            <a:custGeom>
              <a:avLst/>
              <a:gdLst/>
              <a:ahLst/>
              <a:cxnLst/>
              <a:rect l="l" t="t" r="r" b="b"/>
              <a:pathLst>
                <a:path w="3733800" h="1102360">
                  <a:moveTo>
                    <a:pt x="0" y="183641"/>
                  </a:moveTo>
                  <a:lnTo>
                    <a:pt x="6559" y="134805"/>
                  </a:lnTo>
                  <a:lnTo>
                    <a:pt x="25072" y="90931"/>
                  </a:lnTo>
                  <a:lnTo>
                    <a:pt x="53787" y="53768"/>
                  </a:lnTo>
                  <a:lnTo>
                    <a:pt x="90954" y="25061"/>
                  </a:lnTo>
                  <a:lnTo>
                    <a:pt x="134822" y="6556"/>
                  </a:lnTo>
                  <a:lnTo>
                    <a:pt x="183642" y="0"/>
                  </a:lnTo>
                  <a:lnTo>
                    <a:pt x="3550158" y="0"/>
                  </a:lnTo>
                  <a:lnTo>
                    <a:pt x="3598994" y="6556"/>
                  </a:lnTo>
                  <a:lnTo>
                    <a:pt x="3642868" y="25061"/>
                  </a:lnTo>
                  <a:lnTo>
                    <a:pt x="3680031" y="53768"/>
                  </a:lnTo>
                  <a:lnTo>
                    <a:pt x="3708738" y="90931"/>
                  </a:lnTo>
                  <a:lnTo>
                    <a:pt x="3727243" y="134805"/>
                  </a:lnTo>
                  <a:lnTo>
                    <a:pt x="3733800" y="183641"/>
                  </a:lnTo>
                  <a:lnTo>
                    <a:pt x="3733800" y="918209"/>
                  </a:lnTo>
                  <a:lnTo>
                    <a:pt x="3727243" y="967046"/>
                  </a:lnTo>
                  <a:lnTo>
                    <a:pt x="3708738" y="1010919"/>
                  </a:lnTo>
                  <a:lnTo>
                    <a:pt x="3680031" y="1048083"/>
                  </a:lnTo>
                  <a:lnTo>
                    <a:pt x="3642867" y="1076790"/>
                  </a:lnTo>
                  <a:lnTo>
                    <a:pt x="3598994" y="1095295"/>
                  </a:lnTo>
                  <a:lnTo>
                    <a:pt x="3550158" y="1101851"/>
                  </a:lnTo>
                  <a:lnTo>
                    <a:pt x="183642" y="1101851"/>
                  </a:lnTo>
                  <a:lnTo>
                    <a:pt x="134822" y="1095295"/>
                  </a:lnTo>
                  <a:lnTo>
                    <a:pt x="90954" y="1076790"/>
                  </a:lnTo>
                  <a:lnTo>
                    <a:pt x="53787" y="1048083"/>
                  </a:lnTo>
                  <a:lnTo>
                    <a:pt x="25072" y="1010919"/>
                  </a:lnTo>
                  <a:lnTo>
                    <a:pt x="6559" y="967046"/>
                  </a:lnTo>
                  <a:lnTo>
                    <a:pt x="0" y="918209"/>
                  </a:lnTo>
                  <a:lnTo>
                    <a:pt x="0" y="183641"/>
                  </a:lnTo>
                  <a:close/>
                </a:path>
              </a:pathLst>
            </a:custGeom>
            <a:ln w="10794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285492" y="2201673"/>
            <a:ext cx="3362325" cy="30912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900" dirty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29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rgbClr val="FFFFFF"/>
                </a:solidFill>
                <a:latin typeface="Times New Roman"/>
                <a:cs typeface="Times New Roman"/>
              </a:rPr>
              <a:t>bronchi</a:t>
            </a:r>
            <a:r>
              <a:rPr sz="29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900" spc="-5" dirty="0">
                <a:solidFill>
                  <a:srgbClr val="FFFFFF"/>
                </a:solidFill>
                <a:latin typeface="Times New Roman"/>
                <a:cs typeface="Times New Roman"/>
              </a:rPr>
              <a:t>lie</a:t>
            </a:r>
            <a:r>
              <a:rPr sz="29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900" u="heavy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posterior.</a:t>
            </a:r>
            <a:endParaRPr sz="2900">
              <a:latin typeface="Times New Roman"/>
              <a:cs typeface="Times New Roman"/>
            </a:endParaRPr>
          </a:p>
          <a:p>
            <a:pPr>
              <a:spcBef>
                <a:spcPts val="30"/>
              </a:spcBef>
            </a:pPr>
            <a:endParaRPr sz="4200">
              <a:latin typeface="Times New Roman"/>
              <a:cs typeface="Times New Roman"/>
            </a:endParaRPr>
          </a:p>
          <a:p>
            <a:pPr marL="12700" marR="436880">
              <a:lnSpc>
                <a:spcPts val="3000"/>
              </a:lnSpc>
            </a:pPr>
            <a:r>
              <a:rPr sz="2900" spc="-5" dirty="0">
                <a:solidFill>
                  <a:srgbClr val="FFFFFF"/>
                </a:solidFill>
                <a:latin typeface="Times New Roman"/>
                <a:cs typeface="Times New Roman"/>
              </a:rPr>
              <a:t>Pulmonary</a:t>
            </a:r>
            <a:r>
              <a:rPr sz="29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900" spc="-5" dirty="0">
                <a:solidFill>
                  <a:srgbClr val="FFFFFF"/>
                </a:solidFill>
                <a:latin typeface="Times New Roman"/>
                <a:cs typeface="Times New Roman"/>
              </a:rPr>
              <a:t>artery</a:t>
            </a:r>
            <a:r>
              <a:rPr sz="29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sz="2900" spc="-7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9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superior</a:t>
            </a:r>
            <a:endParaRPr sz="2900">
              <a:latin typeface="Times New Roman"/>
              <a:cs typeface="Times New Roman"/>
            </a:endParaRPr>
          </a:p>
          <a:p>
            <a:pPr>
              <a:spcBef>
                <a:spcPts val="5"/>
              </a:spcBef>
            </a:pPr>
            <a:endParaRPr sz="2900">
              <a:latin typeface="Times New Roman"/>
              <a:cs typeface="Times New Roman"/>
            </a:endParaRPr>
          </a:p>
          <a:p>
            <a:pPr marL="12700" marR="37465">
              <a:lnSpc>
                <a:spcPts val="3000"/>
              </a:lnSpc>
            </a:pPr>
            <a:r>
              <a:rPr sz="2900" dirty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29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900" spc="-5" dirty="0">
                <a:solidFill>
                  <a:srgbClr val="FFFFFF"/>
                </a:solidFill>
                <a:latin typeface="Times New Roman"/>
                <a:cs typeface="Times New Roman"/>
              </a:rPr>
              <a:t>Pulmonary</a:t>
            </a:r>
            <a:r>
              <a:rPr sz="29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900" spc="-5" dirty="0">
                <a:solidFill>
                  <a:srgbClr val="FFFFFF"/>
                </a:solidFill>
                <a:latin typeface="Times New Roman"/>
                <a:cs typeface="Times New Roman"/>
              </a:rPr>
              <a:t>veins</a:t>
            </a:r>
            <a:r>
              <a:rPr sz="29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rgbClr val="FFFFFF"/>
                </a:solidFill>
                <a:latin typeface="Times New Roman"/>
                <a:cs typeface="Times New Roman"/>
              </a:rPr>
              <a:t>are </a:t>
            </a:r>
            <a:r>
              <a:rPr sz="2900" spc="-7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9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inferior</a:t>
            </a:r>
            <a:r>
              <a:rPr sz="2900" u="heavy" spc="-3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9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and</a:t>
            </a:r>
            <a:r>
              <a:rPr sz="2900" u="heavy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900" u="heavy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anterior.</a:t>
            </a:r>
            <a:endParaRPr sz="2900">
              <a:latin typeface="Times New Roman"/>
              <a:cs typeface="Times New Roman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149690" y="894843"/>
            <a:ext cx="3830320" cy="688975"/>
            <a:chOff x="604964" y="502856"/>
            <a:chExt cx="3830320" cy="688975"/>
          </a:xfrm>
        </p:grpSpPr>
        <p:sp>
          <p:nvSpPr>
            <p:cNvPr id="11" name="object 11"/>
            <p:cNvSpPr/>
            <p:nvPr/>
          </p:nvSpPr>
          <p:spPr>
            <a:xfrm>
              <a:off x="610361" y="508254"/>
              <a:ext cx="3819525" cy="678180"/>
            </a:xfrm>
            <a:custGeom>
              <a:avLst/>
              <a:gdLst/>
              <a:ahLst/>
              <a:cxnLst/>
              <a:rect l="l" t="t" r="r" b="b"/>
              <a:pathLst>
                <a:path w="3819525" h="678180">
                  <a:moveTo>
                    <a:pt x="3706114" y="0"/>
                  </a:moveTo>
                  <a:lnTo>
                    <a:pt x="113029" y="0"/>
                  </a:lnTo>
                  <a:lnTo>
                    <a:pt x="69035" y="8874"/>
                  </a:lnTo>
                  <a:lnTo>
                    <a:pt x="33107" y="33083"/>
                  </a:lnTo>
                  <a:lnTo>
                    <a:pt x="8883" y="69008"/>
                  </a:lnTo>
                  <a:lnTo>
                    <a:pt x="0" y="113030"/>
                  </a:lnTo>
                  <a:lnTo>
                    <a:pt x="0" y="565150"/>
                  </a:lnTo>
                  <a:lnTo>
                    <a:pt x="8883" y="609171"/>
                  </a:lnTo>
                  <a:lnTo>
                    <a:pt x="33107" y="645096"/>
                  </a:lnTo>
                  <a:lnTo>
                    <a:pt x="69035" y="669305"/>
                  </a:lnTo>
                  <a:lnTo>
                    <a:pt x="113029" y="678180"/>
                  </a:lnTo>
                  <a:lnTo>
                    <a:pt x="3706114" y="678180"/>
                  </a:lnTo>
                  <a:lnTo>
                    <a:pt x="3750135" y="669305"/>
                  </a:lnTo>
                  <a:lnTo>
                    <a:pt x="3786060" y="645096"/>
                  </a:lnTo>
                  <a:lnTo>
                    <a:pt x="3810269" y="609171"/>
                  </a:lnTo>
                  <a:lnTo>
                    <a:pt x="3819143" y="565150"/>
                  </a:lnTo>
                  <a:lnTo>
                    <a:pt x="3819143" y="113030"/>
                  </a:lnTo>
                  <a:lnTo>
                    <a:pt x="3810269" y="69008"/>
                  </a:lnTo>
                  <a:lnTo>
                    <a:pt x="3786060" y="33083"/>
                  </a:lnTo>
                  <a:lnTo>
                    <a:pt x="3750135" y="8874"/>
                  </a:lnTo>
                  <a:lnTo>
                    <a:pt x="370611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10361" y="508254"/>
              <a:ext cx="3819525" cy="678180"/>
            </a:xfrm>
            <a:custGeom>
              <a:avLst/>
              <a:gdLst/>
              <a:ahLst/>
              <a:cxnLst/>
              <a:rect l="l" t="t" r="r" b="b"/>
              <a:pathLst>
                <a:path w="3819525" h="678180">
                  <a:moveTo>
                    <a:pt x="0" y="113030"/>
                  </a:moveTo>
                  <a:lnTo>
                    <a:pt x="8883" y="69008"/>
                  </a:lnTo>
                  <a:lnTo>
                    <a:pt x="33107" y="33083"/>
                  </a:lnTo>
                  <a:lnTo>
                    <a:pt x="69035" y="8874"/>
                  </a:lnTo>
                  <a:lnTo>
                    <a:pt x="113029" y="0"/>
                  </a:lnTo>
                  <a:lnTo>
                    <a:pt x="3706114" y="0"/>
                  </a:lnTo>
                  <a:lnTo>
                    <a:pt x="3750135" y="8874"/>
                  </a:lnTo>
                  <a:lnTo>
                    <a:pt x="3786060" y="33083"/>
                  </a:lnTo>
                  <a:lnTo>
                    <a:pt x="3810269" y="69008"/>
                  </a:lnTo>
                  <a:lnTo>
                    <a:pt x="3819143" y="113030"/>
                  </a:lnTo>
                  <a:lnTo>
                    <a:pt x="3819143" y="565150"/>
                  </a:lnTo>
                  <a:lnTo>
                    <a:pt x="3810269" y="609171"/>
                  </a:lnTo>
                  <a:lnTo>
                    <a:pt x="3786060" y="645096"/>
                  </a:lnTo>
                  <a:lnTo>
                    <a:pt x="3750135" y="669305"/>
                  </a:lnTo>
                  <a:lnTo>
                    <a:pt x="3706114" y="678180"/>
                  </a:lnTo>
                  <a:lnTo>
                    <a:pt x="113029" y="678180"/>
                  </a:lnTo>
                  <a:lnTo>
                    <a:pt x="69035" y="669305"/>
                  </a:lnTo>
                  <a:lnTo>
                    <a:pt x="33107" y="645096"/>
                  </a:lnTo>
                  <a:lnTo>
                    <a:pt x="8883" y="609171"/>
                  </a:lnTo>
                  <a:lnTo>
                    <a:pt x="0" y="565150"/>
                  </a:lnTo>
                  <a:lnTo>
                    <a:pt x="0" y="113030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285492" y="968186"/>
            <a:ext cx="3463925" cy="467995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900" dirty="0">
                <a:solidFill>
                  <a:schemeClr val="bg1"/>
                </a:solidFill>
                <a:latin typeface="Times New Roman"/>
                <a:cs typeface="Times New Roman"/>
              </a:rPr>
              <a:t>Root</a:t>
            </a:r>
            <a:r>
              <a:rPr sz="2900" spc="-3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chemeClr val="bg1"/>
                </a:solidFill>
                <a:latin typeface="Times New Roman"/>
                <a:cs typeface="Times New Roman"/>
              </a:rPr>
              <a:t>of</a:t>
            </a:r>
            <a:r>
              <a:rPr sz="2900" spc="-1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chemeClr val="bg1"/>
                </a:solidFill>
                <a:latin typeface="Times New Roman"/>
                <a:cs typeface="Times New Roman"/>
              </a:rPr>
              <a:t>the</a:t>
            </a:r>
            <a:r>
              <a:rPr sz="2900" spc="-2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chemeClr val="bg1"/>
                </a:solidFill>
                <a:latin typeface="Times New Roman"/>
                <a:cs typeface="Times New Roman"/>
              </a:rPr>
              <a:t>Right</a:t>
            </a:r>
            <a:r>
              <a:rPr sz="2900" spc="-3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chemeClr val="bg1"/>
                </a:solidFill>
                <a:latin typeface="Times New Roman"/>
                <a:cs typeface="Times New Roman"/>
              </a:rPr>
              <a:t>Lung</a:t>
            </a:r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82640" y="477010"/>
            <a:ext cx="4677156" cy="638098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00073" y="1658049"/>
            <a:ext cx="3885565" cy="3041015"/>
            <a:chOff x="576072" y="1658048"/>
            <a:chExt cx="3885565" cy="3041015"/>
          </a:xfrm>
        </p:grpSpPr>
        <p:sp>
          <p:nvSpPr>
            <p:cNvPr id="3" name="object 3"/>
            <p:cNvSpPr/>
            <p:nvPr/>
          </p:nvSpPr>
          <p:spPr>
            <a:xfrm>
              <a:off x="610362" y="1663445"/>
              <a:ext cx="3733800" cy="1473835"/>
            </a:xfrm>
            <a:custGeom>
              <a:avLst/>
              <a:gdLst/>
              <a:ahLst/>
              <a:cxnLst/>
              <a:rect l="l" t="t" r="r" b="b"/>
              <a:pathLst>
                <a:path w="3733800" h="1473835">
                  <a:moveTo>
                    <a:pt x="3488182" y="0"/>
                  </a:moveTo>
                  <a:lnTo>
                    <a:pt x="245630" y="0"/>
                  </a:lnTo>
                  <a:lnTo>
                    <a:pt x="196126" y="4990"/>
                  </a:lnTo>
                  <a:lnTo>
                    <a:pt x="150018" y="19304"/>
                  </a:lnTo>
                  <a:lnTo>
                    <a:pt x="108294" y="41951"/>
                  </a:lnTo>
                  <a:lnTo>
                    <a:pt x="71942" y="71945"/>
                  </a:lnTo>
                  <a:lnTo>
                    <a:pt x="41948" y="108297"/>
                  </a:lnTo>
                  <a:lnTo>
                    <a:pt x="19302" y="150018"/>
                  </a:lnTo>
                  <a:lnTo>
                    <a:pt x="4990" y="196121"/>
                  </a:lnTo>
                  <a:lnTo>
                    <a:pt x="0" y="245617"/>
                  </a:lnTo>
                  <a:lnTo>
                    <a:pt x="0" y="1228089"/>
                  </a:lnTo>
                  <a:lnTo>
                    <a:pt x="4990" y="1277586"/>
                  </a:lnTo>
                  <a:lnTo>
                    <a:pt x="19302" y="1323689"/>
                  </a:lnTo>
                  <a:lnTo>
                    <a:pt x="41948" y="1365410"/>
                  </a:lnTo>
                  <a:lnTo>
                    <a:pt x="71942" y="1401762"/>
                  </a:lnTo>
                  <a:lnTo>
                    <a:pt x="108294" y="1431756"/>
                  </a:lnTo>
                  <a:lnTo>
                    <a:pt x="150018" y="1454403"/>
                  </a:lnTo>
                  <a:lnTo>
                    <a:pt x="196126" y="1468717"/>
                  </a:lnTo>
                  <a:lnTo>
                    <a:pt x="245630" y="1473707"/>
                  </a:lnTo>
                  <a:lnTo>
                    <a:pt x="3488182" y="1473707"/>
                  </a:lnTo>
                  <a:lnTo>
                    <a:pt x="3537678" y="1468717"/>
                  </a:lnTo>
                  <a:lnTo>
                    <a:pt x="3583781" y="1454403"/>
                  </a:lnTo>
                  <a:lnTo>
                    <a:pt x="3625502" y="1431756"/>
                  </a:lnTo>
                  <a:lnTo>
                    <a:pt x="3661854" y="1401762"/>
                  </a:lnTo>
                  <a:lnTo>
                    <a:pt x="3691848" y="1365410"/>
                  </a:lnTo>
                  <a:lnTo>
                    <a:pt x="3714495" y="1323689"/>
                  </a:lnTo>
                  <a:lnTo>
                    <a:pt x="3728809" y="1277586"/>
                  </a:lnTo>
                  <a:lnTo>
                    <a:pt x="3733800" y="1228089"/>
                  </a:lnTo>
                  <a:lnTo>
                    <a:pt x="3733800" y="245617"/>
                  </a:lnTo>
                  <a:lnTo>
                    <a:pt x="3728809" y="196121"/>
                  </a:lnTo>
                  <a:lnTo>
                    <a:pt x="3714496" y="150018"/>
                  </a:lnTo>
                  <a:lnTo>
                    <a:pt x="3691848" y="108297"/>
                  </a:lnTo>
                  <a:lnTo>
                    <a:pt x="3661854" y="71945"/>
                  </a:lnTo>
                  <a:lnTo>
                    <a:pt x="3625502" y="41951"/>
                  </a:lnTo>
                  <a:lnTo>
                    <a:pt x="3583781" y="19304"/>
                  </a:lnTo>
                  <a:lnTo>
                    <a:pt x="3537678" y="4990"/>
                  </a:lnTo>
                  <a:lnTo>
                    <a:pt x="348818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0362" y="1663445"/>
              <a:ext cx="3733800" cy="1473835"/>
            </a:xfrm>
            <a:custGeom>
              <a:avLst/>
              <a:gdLst/>
              <a:ahLst/>
              <a:cxnLst/>
              <a:rect l="l" t="t" r="r" b="b"/>
              <a:pathLst>
                <a:path w="3733800" h="1473835">
                  <a:moveTo>
                    <a:pt x="0" y="245617"/>
                  </a:moveTo>
                  <a:lnTo>
                    <a:pt x="4990" y="196121"/>
                  </a:lnTo>
                  <a:lnTo>
                    <a:pt x="19302" y="150018"/>
                  </a:lnTo>
                  <a:lnTo>
                    <a:pt x="41948" y="108297"/>
                  </a:lnTo>
                  <a:lnTo>
                    <a:pt x="71942" y="71945"/>
                  </a:lnTo>
                  <a:lnTo>
                    <a:pt x="108294" y="41951"/>
                  </a:lnTo>
                  <a:lnTo>
                    <a:pt x="150018" y="19304"/>
                  </a:lnTo>
                  <a:lnTo>
                    <a:pt x="196126" y="4990"/>
                  </a:lnTo>
                  <a:lnTo>
                    <a:pt x="245630" y="0"/>
                  </a:lnTo>
                  <a:lnTo>
                    <a:pt x="3488182" y="0"/>
                  </a:lnTo>
                  <a:lnTo>
                    <a:pt x="3537678" y="4990"/>
                  </a:lnTo>
                  <a:lnTo>
                    <a:pt x="3583781" y="19304"/>
                  </a:lnTo>
                  <a:lnTo>
                    <a:pt x="3625502" y="41951"/>
                  </a:lnTo>
                  <a:lnTo>
                    <a:pt x="3661854" y="71945"/>
                  </a:lnTo>
                  <a:lnTo>
                    <a:pt x="3691848" y="108297"/>
                  </a:lnTo>
                  <a:lnTo>
                    <a:pt x="3714496" y="150018"/>
                  </a:lnTo>
                  <a:lnTo>
                    <a:pt x="3728809" y="196121"/>
                  </a:lnTo>
                  <a:lnTo>
                    <a:pt x="3733800" y="245617"/>
                  </a:lnTo>
                  <a:lnTo>
                    <a:pt x="3733800" y="1228089"/>
                  </a:lnTo>
                  <a:lnTo>
                    <a:pt x="3728809" y="1277586"/>
                  </a:lnTo>
                  <a:lnTo>
                    <a:pt x="3714495" y="1323689"/>
                  </a:lnTo>
                  <a:lnTo>
                    <a:pt x="3691848" y="1365410"/>
                  </a:lnTo>
                  <a:lnTo>
                    <a:pt x="3661854" y="1401762"/>
                  </a:lnTo>
                  <a:lnTo>
                    <a:pt x="3625502" y="1431756"/>
                  </a:lnTo>
                  <a:lnTo>
                    <a:pt x="3583781" y="1454403"/>
                  </a:lnTo>
                  <a:lnTo>
                    <a:pt x="3537678" y="1468717"/>
                  </a:lnTo>
                  <a:lnTo>
                    <a:pt x="3488182" y="1473707"/>
                  </a:lnTo>
                  <a:lnTo>
                    <a:pt x="245630" y="1473707"/>
                  </a:lnTo>
                  <a:lnTo>
                    <a:pt x="196126" y="1468717"/>
                  </a:lnTo>
                  <a:lnTo>
                    <a:pt x="150018" y="1454403"/>
                  </a:lnTo>
                  <a:lnTo>
                    <a:pt x="108294" y="1431756"/>
                  </a:lnTo>
                  <a:lnTo>
                    <a:pt x="71942" y="1401762"/>
                  </a:lnTo>
                  <a:lnTo>
                    <a:pt x="41948" y="1365410"/>
                  </a:lnTo>
                  <a:lnTo>
                    <a:pt x="19302" y="1323689"/>
                  </a:lnTo>
                  <a:lnTo>
                    <a:pt x="4990" y="1277586"/>
                  </a:lnTo>
                  <a:lnTo>
                    <a:pt x="0" y="1228089"/>
                  </a:lnTo>
                  <a:lnTo>
                    <a:pt x="0" y="245617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6072" y="1696211"/>
              <a:ext cx="3885438" cy="75514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6072" y="2063495"/>
              <a:ext cx="2128266" cy="75514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55520" y="2063495"/>
              <a:ext cx="567690" cy="75514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74392" y="2063495"/>
              <a:ext cx="1643633" cy="75514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6072" y="2432303"/>
              <a:ext cx="2907029" cy="75514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10362" y="3217925"/>
              <a:ext cx="3733800" cy="1475740"/>
            </a:xfrm>
            <a:custGeom>
              <a:avLst/>
              <a:gdLst/>
              <a:ahLst/>
              <a:cxnLst/>
              <a:rect l="l" t="t" r="r" b="b"/>
              <a:pathLst>
                <a:path w="3733800" h="1475739">
                  <a:moveTo>
                    <a:pt x="3487928" y="0"/>
                  </a:moveTo>
                  <a:lnTo>
                    <a:pt x="245872" y="0"/>
                  </a:lnTo>
                  <a:lnTo>
                    <a:pt x="196321" y="4996"/>
                  </a:lnTo>
                  <a:lnTo>
                    <a:pt x="150168" y="19325"/>
                  </a:lnTo>
                  <a:lnTo>
                    <a:pt x="108403" y="41998"/>
                  </a:lnTo>
                  <a:lnTo>
                    <a:pt x="72015" y="72024"/>
                  </a:lnTo>
                  <a:lnTo>
                    <a:pt x="41991" y="108415"/>
                  </a:lnTo>
                  <a:lnTo>
                    <a:pt x="19322" y="150179"/>
                  </a:lnTo>
                  <a:lnTo>
                    <a:pt x="4995" y="196328"/>
                  </a:lnTo>
                  <a:lnTo>
                    <a:pt x="0" y="245872"/>
                  </a:lnTo>
                  <a:lnTo>
                    <a:pt x="0" y="1229360"/>
                  </a:lnTo>
                  <a:lnTo>
                    <a:pt x="4995" y="1278903"/>
                  </a:lnTo>
                  <a:lnTo>
                    <a:pt x="19322" y="1325052"/>
                  </a:lnTo>
                  <a:lnTo>
                    <a:pt x="41991" y="1366816"/>
                  </a:lnTo>
                  <a:lnTo>
                    <a:pt x="72015" y="1403207"/>
                  </a:lnTo>
                  <a:lnTo>
                    <a:pt x="108403" y="1433233"/>
                  </a:lnTo>
                  <a:lnTo>
                    <a:pt x="150168" y="1455906"/>
                  </a:lnTo>
                  <a:lnTo>
                    <a:pt x="196321" y="1470235"/>
                  </a:lnTo>
                  <a:lnTo>
                    <a:pt x="245872" y="1475232"/>
                  </a:lnTo>
                  <a:lnTo>
                    <a:pt x="3487928" y="1475232"/>
                  </a:lnTo>
                  <a:lnTo>
                    <a:pt x="3537471" y="1470235"/>
                  </a:lnTo>
                  <a:lnTo>
                    <a:pt x="3583620" y="1455906"/>
                  </a:lnTo>
                  <a:lnTo>
                    <a:pt x="3625384" y="1433233"/>
                  </a:lnTo>
                  <a:lnTo>
                    <a:pt x="3661775" y="1403207"/>
                  </a:lnTo>
                  <a:lnTo>
                    <a:pt x="3691801" y="1366816"/>
                  </a:lnTo>
                  <a:lnTo>
                    <a:pt x="3714474" y="1325052"/>
                  </a:lnTo>
                  <a:lnTo>
                    <a:pt x="3728803" y="1278903"/>
                  </a:lnTo>
                  <a:lnTo>
                    <a:pt x="3733800" y="1229360"/>
                  </a:lnTo>
                  <a:lnTo>
                    <a:pt x="3733800" y="245872"/>
                  </a:lnTo>
                  <a:lnTo>
                    <a:pt x="3728803" y="196328"/>
                  </a:lnTo>
                  <a:lnTo>
                    <a:pt x="3714474" y="150179"/>
                  </a:lnTo>
                  <a:lnTo>
                    <a:pt x="3691801" y="108415"/>
                  </a:lnTo>
                  <a:lnTo>
                    <a:pt x="3661775" y="72024"/>
                  </a:lnTo>
                  <a:lnTo>
                    <a:pt x="3625384" y="41998"/>
                  </a:lnTo>
                  <a:lnTo>
                    <a:pt x="3583620" y="19325"/>
                  </a:lnTo>
                  <a:lnTo>
                    <a:pt x="3537471" y="4996"/>
                  </a:lnTo>
                  <a:lnTo>
                    <a:pt x="3487928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10362" y="3217925"/>
              <a:ext cx="3733800" cy="1475740"/>
            </a:xfrm>
            <a:custGeom>
              <a:avLst/>
              <a:gdLst/>
              <a:ahLst/>
              <a:cxnLst/>
              <a:rect l="l" t="t" r="r" b="b"/>
              <a:pathLst>
                <a:path w="3733800" h="1475739">
                  <a:moveTo>
                    <a:pt x="0" y="245872"/>
                  </a:moveTo>
                  <a:lnTo>
                    <a:pt x="4995" y="196328"/>
                  </a:lnTo>
                  <a:lnTo>
                    <a:pt x="19322" y="150179"/>
                  </a:lnTo>
                  <a:lnTo>
                    <a:pt x="41991" y="108415"/>
                  </a:lnTo>
                  <a:lnTo>
                    <a:pt x="72015" y="72024"/>
                  </a:lnTo>
                  <a:lnTo>
                    <a:pt x="108403" y="41998"/>
                  </a:lnTo>
                  <a:lnTo>
                    <a:pt x="150168" y="19325"/>
                  </a:lnTo>
                  <a:lnTo>
                    <a:pt x="196321" y="4996"/>
                  </a:lnTo>
                  <a:lnTo>
                    <a:pt x="245872" y="0"/>
                  </a:lnTo>
                  <a:lnTo>
                    <a:pt x="3487928" y="0"/>
                  </a:lnTo>
                  <a:lnTo>
                    <a:pt x="3537471" y="4996"/>
                  </a:lnTo>
                  <a:lnTo>
                    <a:pt x="3583620" y="19325"/>
                  </a:lnTo>
                  <a:lnTo>
                    <a:pt x="3625384" y="41998"/>
                  </a:lnTo>
                  <a:lnTo>
                    <a:pt x="3661775" y="72024"/>
                  </a:lnTo>
                  <a:lnTo>
                    <a:pt x="3691801" y="108415"/>
                  </a:lnTo>
                  <a:lnTo>
                    <a:pt x="3714474" y="150179"/>
                  </a:lnTo>
                  <a:lnTo>
                    <a:pt x="3728803" y="196328"/>
                  </a:lnTo>
                  <a:lnTo>
                    <a:pt x="3733800" y="245872"/>
                  </a:lnTo>
                  <a:lnTo>
                    <a:pt x="3733800" y="1229360"/>
                  </a:lnTo>
                  <a:lnTo>
                    <a:pt x="3728803" y="1278903"/>
                  </a:lnTo>
                  <a:lnTo>
                    <a:pt x="3714474" y="1325052"/>
                  </a:lnTo>
                  <a:lnTo>
                    <a:pt x="3691801" y="1366816"/>
                  </a:lnTo>
                  <a:lnTo>
                    <a:pt x="3661775" y="1403207"/>
                  </a:lnTo>
                  <a:lnTo>
                    <a:pt x="3625384" y="1433233"/>
                  </a:lnTo>
                  <a:lnTo>
                    <a:pt x="3583620" y="1455906"/>
                  </a:lnTo>
                  <a:lnTo>
                    <a:pt x="3537471" y="1470235"/>
                  </a:lnTo>
                  <a:lnTo>
                    <a:pt x="3487928" y="1475232"/>
                  </a:lnTo>
                  <a:lnTo>
                    <a:pt x="245872" y="1475232"/>
                  </a:lnTo>
                  <a:lnTo>
                    <a:pt x="196321" y="1470235"/>
                  </a:lnTo>
                  <a:lnTo>
                    <a:pt x="150168" y="1455906"/>
                  </a:lnTo>
                  <a:lnTo>
                    <a:pt x="108403" y="1433233"/>
                  </a:lnTo>
                  <a:lnTo>
                    <a:pt x="72015" y="1403207"/>
                  </a:lnTo>
                  <a:lnTo>
                    <a:pt x="41991" y="1366816"/>
                  </a:lnTo>
                  <a:lnTo>
                    <a:pt x="19322" y="1325052"/>
                  </a:lnTo>
                  <a:lnTo>
                    <a:pt x="4995" y="1278903"/>
                  </a:lnTo>
                  <a:lnTo>
                    <a:pt x="0" y="1229360"/>
                  </a:lnTo>
                  <a:lnTo>
                    <a:pt x="0" y="245872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6072" y="3435095"/>
              <a:ext cx="1692402" cy="75514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19655" y="3435095"/>
              <a:ext cx="973074" cy="75514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23872" y="3907535"/>
              <a:ext cx="564642" cy="5715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343911" y="3435095"/>
              <a:ext cx="1978914" cy="75514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76072" y="3802379"/>
              <a:ext cx="1486662" cy="755142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2100072" y="4768533"/>
            <a:ext cx="3905250" cy="1529715"/>
            <a:chOff x="576072" y="4768532"/>
            <a:chExt cx="3905250" cy="1529715"/>
          </a:xfrm>
        </p:grpSpPr>
        <p:sp>
          <p:nvSpPr>
            <p:cNvPr id="18" name="object 18"/>
            <p:cNvSpPr/>
            <p:nvPr/>
          </p:nvSpPr>
          <p:spPr>
            <a:xfrm>
              <a:off x="610362" y="4773930"/>
              <a:ext cx="3733800" cy="1473835"/>
            </a:xfrm>
            <a:custGeom>
              <a:avLst/>
              <a:gdLst/>
              <a:ahLst/>
              <a:cxnLst/>
              <a:rect l="l" t="t" r="r" b="b"/>
              <a:pathLst>
                <a:path w="3733800" h="1473835">
                  <a:moveTo>
                    <a:pt x="3488182" y="0"/>
                  </a:moveTo>
                  <a:lnTo>
                    <a:pt x="245630" y="0"/>
                  </a:lnTo>
                  <a:lnTo>
                    <a:pt x="196126" y="4990"/>
                  </a:lnTo>
                  <a:lnTo>
                    <a:pt x="150018" y="19304"/>
                  </a:lnTo>
                  <a:lnTo>
                    <a:pt x="108294" y="41951"/>
                  </a:lnTo>
                  <a:lnTo>
                    <a:pt x="71942" y="71945"/>
                  </a:lnTo>
                  <a:lnTo>
                    <a:pt x="41948" y="108297"/>
                  </a:lnTo>
                  <a:lnTo>
                    <a:pt x="19302" y="150018"/>
                  </a:lnTo>
                  <a:lnTo>
                    <a:pt x="4990" y="196121"/>
                  </a:lnTo>
                  <a:lnTo>
                    <a:pt x="0" y="245618"/>
                  </a:lnTo>
                  <a:lnTo>
                    <a:pt x="0" y="1228077"/>
                  </a:lnTo>
                  <a:lnTo>
                    <a:pt x="4990" y="1277581"/>
                  </a:lnTo>
                  <a:lnTo>
                    <a:pt x="19302" y="1323689"/>
                  </a:lnTo>
                  <a:lnTo>
                    <a:pt x="41948" y="1365413"/>
                  </a:lnTo>
                  <a:lnTo>
                    <a:pt x="71942" y="1401765"/>
                  </a:lnTo>
                  <a:lnTo>
                    <a:pt x="108294" y="1431759"/>
                  </a:lnTo>
                  <a:lnTo>
                    <a:pt x="150018" y="1454405"/>
                  </a:lnTo>
                  <a:lnTo>
                    <a:pt x="196126" y="1468717"/>
                  </a:lnTo>
                  <a:lnTo>
                    <a:pt x="245630" y="1473708"/>
                  </a:lnTo>
                  <a:lnTo>
                    <a:pt x="3488182" y="1473708"/>
                  </a:lnTo>
                  <a:lnTo>
                    <a:pt x="3537678" y="1468717"/>
                  </a:lnTo>
                  <a:lnTo>
                    <a:pt x="3583781" y="1454405"/>
                  </a:lnTo>
                  <a:lnTo>
                    <a:pt x="3625502" y="1431759"/>
                  </a:lnTo>
                  <a:lnTo>
                    <a:pt x="3661854" y="1401765"/>
                  </a:lnTo>
                  <a:lnTo>
                    <a:pt x="3691848" y="1365413"/>
                  </a:lnTo>
                  <a:lnTo>
                    <a:pt x="3714495" y="1323689"/>
                  </a:lnTo>
                  <a:lnTo>
                    <a:pt x="3728809" y="1277581"/>
                  </a:lnTo>
                  <a:lnTo>
                    <a:pt x="3733800" y="1228077"/>
                  </a:lnTo>
                  <a:lnTo>
                    <a:pt x="3733800" y="245618"/>
                  </a:lnTo>
                  <a:lnTo>
                    <a:pt x="3728809" y="196121"/>
                  </a:lnTo>
                  <a:lnTo>
                    <a:pt x="3714496" y="150018"/>
                  </a:lnTo>
                  <a:lnTo>
                    <a:pt x="3691848" y="108297"/>
                  </a:lnTo>
                  <a:lnTo>
                    <a:pt x="3661854" y="71945"/>
                  </a:lnTo>
                  <a:lnTo>
                    <a:pt x="3625502" y="41951"/>
                  </a:lnTo>
                  <a:lnTo>
                    <a:pt x="3583781" y="19304"/>
                  </a:lnTo>
                  <a:lnTo>
                    <a:pt x="3537678" y="4990"/>
                  </a:lnTo>
                  <a:lnTo>
                    <a:pt x="348818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10362" y="4773930"/>
              <a:ext cx="3733800" cy="1473835"/>
            </a:xfrm>
            <a:custGeom>
              <a:avLst/>
              <a:gdLst/>
              <a:ahLst/>
              <a:cxnLst/>
              <a:rect l="l" t="t" r="r" b="b"/>
              <a:pathLst>
                <a:path w="3733800" h="1473835">
                  <a:moveTo>
                    <a:pt x="0" y="245618"/>
                  </a:moveTo>
                  <a:lnTo>
                    <a:pt x="4990" y="196121"/>
                  </a:lnTo>
                  <a:lnTo>
                    <a:pt x="19302" y="150018"/>
                  </a:lnTo>
                  <a:lnTo>
                    <a:pt x="41948" y="108297"/>
                  </a:lnTo>
                  <a:lnTo>
                    <a:pt x="71942" y="71945"/>
                  </a:lnTo>
                  <a:lnTo>
                    <a:pt x="108294" y="41951"/>
                  </a:lnTo>
                  <a:lnTo>
                    <a:pt x="150018" y="19304"/>
                  </a:lnTo>
                  <a:lnTo>
                    <a:pt x="196126" y="4990"/>
                  </a:lnTo>
                  <a:lnTo>
                    <a:pt x="245630" y="0"/>
                  </a:lnTo>
                  <a:lnTo>
                    <a:pt x="3488182" y="0"/>
                  </a:lnTo>
                  <a:lnTo>
                    <a:pt x="3537678" y="4990"/>
                  </a:lnTo>
                  <a:lnTo>
                    <a:pt x="3583781" y="19304"/>
                  </a:lnTo>
                  <a:lnTo>
                    <a:pt x="3625502" y="41951"/>
                  </a:lnTo>
                  <a:lnTo>
                    <a:pt x="3661854" y="71945"/>
                  </a:lnTo>
                  <a:lnTo>
                    <a:pt x="3691848" y="108297"/>
                  </a:lnTo>
                  <a:lnTo>
                    <a:pt x="3714496" y="150018"/>
                  </a:lnTo>
                  <a:lnTo>
                    <a:pt x="3728809" y="196121"/>
                  </a:lnTo>
                  <a:lnTo>
                    <a:pt x="3733800" y="245618"/>
                  </a:lnTo>
                  <a:lnTo>
                    <a:pt x="3733800" y="1228077"/>
                  </a:lnTo>
                  <a:lnTo>
                    <a:pt x="3728809" y="1277581"/>
                  </a:lnTo>
                  <a:lnTo>
                    <a:pt x="3714495" y="1323689"/>
                  </a:lnTo>
                  <a:lnTo>
                    <a:pt x="3691848" y="1365413"/>
                  </a:lnTo>
                  <a:lnTo>
                    <a:pt x="3661854" y="1401765"/>
                  </a:lnTo>
                  <a:lnTo>
                    <a:pt x="3625502" y="1431759"/>
                  </a:lnTo>
                  <a:lnTo>
                    <a:pt x="3583781" y="1454405"/>
                  </a:lnTo>
                  <a:lnTo>
                    <a:pt x="3537678" y="1468717"/>
                  </a:lnTo>
                  <a:lnTo>
                    <a:pt x="3488182" y="1473708"/>
                  </a:lnTo>
                  <a:lnTo>
                    <a:pt x="245630" y="1473708"/>
                  </a:lnTo>
                  <a:lnTo>
                    <a:pt x="196126" y="1468717"/>
                  </a:lnTo>
                  <a:lnTo>
                    <a:pt x="150018" y="1454405"/>
                  </a:lnTo>
                  <a:lnTo>
                    <a:pt x="108294" y="1431759"/>
                  </a:lnTo>
                  <a:lnTo>
                    <a:pt x="71942" y="1401765"/>
                  </a:lnTo>
                  <a:lnTo>
                    <a:pt x="41948" y="1365413"/>
                  </a:lnTo>
                  <a:lnTo>
                    <a:pt x="19302" y="1323689"/>
                  </a:lnTo>
                  <a:lnTo>
                    <a:pt x="4990" y="1277581"/>
                  </a:lnTo>
                  <a:lnTo>
                    <a:pt x="0" y="1228077"/>
                  </a:lnTo>
                  <a:lnTo>
                    <a:pt x="0" y="24561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76072" y="4806696"/>
              <a:ext cx="3905250" cy="75514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76072" y="5173980"/>
              <a:ext cx="1901189" cy="75514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80288" y="5646420"/>
              <a:ext cx="1492758" cy="5715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116836" y="5173980"/>
              <a:ext cx="1258062" cy="75514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76072" y="5542788"/>
              <a:ext cx="2641854" cy="755142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2299818" y="1771904"/>
            <a:ext cx="3390265" cy="4370042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22225">
              <a:lnSpc>
                <a:spcPct val="86200"/>
              </a:lnSpc>
              <a:spcBef>
                <a:spcPts val="560"/>
              </a:spcBef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Divided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by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one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oblique </a:t>
            </a:r>
            <a:r>
              <a:rPr sz="2800" spc="-6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fissure into -2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lobes, 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Upper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and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30" dirty="0">
                <a:solidFill>
                  <a:srgbClr val="FFFFFF"/>
                </a:solidFill>
                <a:latin typeface="Times New Roman"/>
                <a:cs typeface="Times New Roman"/>
              </a:rPr>
              <a:t>lower.</a:t>
            </a:r>
            <a:endParaRPr sz="2800">
              <a:latin typeface="Times New Roman"/>
              <a:cs typeface="Times New Roman"/>
            </a:endParaRPr>
          </a:p>
          <a:p>
            <a:pPr>
              <a:spcBef>
                <a:spcPts val="20"/>
              </a:spcBef>
            </a:pPr>
            <a:endParaRPr sz="4350">
              <a:latin typeface="Times New Roman"/>
              <a:cs typeface="Times New Roman"/>
            </a:endParaRPr>
          </a:p>
          <a:p>
            <a:pPr marL="12700" marR="158115">
              <a:lnSpc>
                <a:spcPts val="2890"/>
              </a:lnSpc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There</a:t>
            </a:r>
            <a:r>
              <a:rPr sz="28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No</a:t>
            </a:r>
            <a:r>
              <a:rPr sz="2800" u="heavy" spc="-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horizontal </a:t>
            </a:r>
            <a:r>
              <a:rPr sz="2800" spc="-6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fissure.</a:t>
            </a:r>
            <a:endParaRPr sz="2800">
              <a:latin typeface="Times New Roman"/>
              <a:cs typeface="Times New Roman"/>
            </a:endParaRPr>
          </a:p>
          <a:p>
            <a:pPr>
              <a:spcBef>
                <a:spcPts val="45"/>
              </a:spcBef>
            </a:pPr>
            <a:endParaRPr sz="4300">
              <a:latin typeface="Times New Roman"/>
              <a:cs typeface="Times New Roman"/>
            </a:endParaRPr>
          </a:p>
          <a:p>
            <a:pPr marL="12700" marR="5080">
              <a:lnSpc>
                <a:spcPct val="86300"/>
              </a:lnSpc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It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has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cardiac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notch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at </a:t>
            </a:r>
            <a:r>
              <a:rPr sz="2800" spc="-6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lower</a:t>
            </a:r>
            <a:r>
              <a:rPr sz="2800" u="heavy" spc="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part</a:t>
            </a:r>
            <a:r>
              <a:rPr sz="28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8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its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anterior</a:t>
            </a:r>
            <a:r>
              <a:rPr sz="2800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u="heavy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border.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304287" y="6015228"/>
            <a:ext cx="2233422" cy="57150"/>
          </a:xfrm>
          <a:prstGeom prst="rect">
            <a:avLst/>
          </a:prstGeom>
        </p:spPr>
      </p:pic>
      <p:grpSp>
        <p:nvGrpSpPr>
          <p:cNvPr id="27" name="object 27"/>
          <p:cNvGrpSpPr/>
          <p:nvPr/>
        </p:nvGrpSpPr>
        <p:grpSpPr>
          <a:xfrm>
            <a:off x="2863279" y="160526"/>
            <a:ext cx="3757295" cy="1134110"/>
            <a:chOff x="604964" y="280352"/>
            <a:chExt cx="3757295" cy="1134110"/>
          </a:xfrm>
        </p:grpSpPr>
        <p:sp>
          <p:nvSpPr>
            <p:cNvPr id="28" name="object 28"/>
            <p:cNvSpPr/>
            <p:nvPr/>
          </p:nvSpPr>
          <p:spPr>
            <a:xfrm>
              <a:off x="610361" y="285750"/>
              <a:ext cx="3746500" cy="1123315"/>
            </a:xfrm>
            <a:custGeom>
              <a:avLst/>
              <a:gdLst/>
              <a:ahLst/>
              <a:cxnLst/>
              <a:rect l="l" t="t" r="r" b="b"/>
              <a:pathLst>
                <a:path w="3746500" h="1123315">
                  <a:moveTo>
                    <a:pt x="3558793" y="0"/>
                  </a:moveTo>
                  <a:lnTo>
                    <a:pt x="187197" y="0"/>
                  </a:lnTo>
                  <a:lnTo>
                    <a:pt x="137431" y="6687"/>
                  </a:lnTo>
                  <a:lnTo>
                    <a:pt x="92713" y="25559"/>
                  </a:lnTo>
                  <a:lnTo>
                    <a:pt x="54827" y="54832"/>
                  </a:lnTo>
                  <a:lnTo>
                    <a:pt x="25557" y="92719"/>
                  </a:lnTo>
                  <a:lnTo>
                    <a:pt x="6686" y="137436"/>
                  </a:lnTo>
                  <a:lnTo>
                    <a:pt x="0" y="187198"/>
                  </a:lnTo>
                  <a:lnTo>
                    <a:pt x="0" y="935989"/>
                  </a:lnTo>
                  <a:lnTo>
                    <a:pt x="6686" y="985751"/>
                  </a:lnTo>
                  <a:lnTo>
                    <a:pt x="25557" y="1030468"/>
                  </a:lnTo>
                  <a:lnTo>
                    <a:pt x="54827" y="1068355"/>
                  </a:lnTo>
                  <a:lnTo>
                    <a:pt x="92713" y="1097628"/>
                  </a:lnTo>
                  <a:lnTo>
                    <a:pt x="137431" y="1116500"/>
                  </a:lnTo>
                  <a:lnTo>
                    <a:pt x="187197" y="1123188"/>
                  </a:lnTo>
                  <a:lnTo>
                    <a:pt x="3558793" y="1123188"/>
                  </a:lnTo>
                  <a:lnTo>
                    <a:pt x="3608555" y="1116500"/>
                  </a:lnTo>
                  <a:lnTo>
                    <a:pt x="3653272" y="1097628"/>
                  </a:lnTo>
                  <a:lnTo>
                    <a:pt x="3691159" y="1068355"/>
                  </a:lnTo>
                  <a:lnTo>
                    <a:pt x="3720432" y="1030468"/>
                  </a:lnTo>
                  <a:lnTo>
                    <a:pt x="3739304" y="985751"/>
                  </a:lnTo>
                  <a:lnTo>
                    <a:pt x="3745991" y="935989"/>
                  </a:lnTo>
                  <a:lnTo>
                    <a:pt x="3745991" y="187198"/>
                  </a:lnTo>
                  <a:lnTo>
                    <a:pt x="3739304" y="137436"/>
                  </a:lnTo>
                  <a:lnTo>
                    <a:pt x="3720432" y="92719"/>
                  </a:lnTo>
                  <a:lnTo>
                    <a:pt x="3691159" y="54832"/>
                  </a:lnTo>
                  <a:lnTo>
                    <a:pt x="3653272" y="25559"/>
                  </a:lnTo>
                  <a:lnTo>
                    <a:pt x="3608555" y="6687"/>
                  </a:lnTo>
                  <a:lnTo>
                    <a:pt x="3558793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10361" y="285750"/>
              <a:ext cx="3746500" cy="1123315"/>
            </a:xfrm>
            <a:custGeom>
              <a:avLst/>
              <a:gdLst/>
              <a:ahLst/>
              <a:cxnLst/>
              <a:rect l="l" t="t" r="r" b="b"/>
              <a:pathLst>
                <a:path w="3746500" h="1123315">
                  <a:moveTo>
                    <a:pt x="0" y="187198"/>
                  </a:moveTo>
                  <a:lnTo>
                    <a:pt x="6686" y="137436"/>
                  </a:lnTo>
                  <a:lnTo>
                    <a:pt x="25557" y="92719"/>
                  </a:lnTo>
                  <a:lnTo>
                    <a:pt x="54827" y="54832"/>
                  </a:lnTo>
                  <a:lnTo>
                    <a:pt x="92713" y="25559"/>
                  </a:lnTo>
                  <a:lnTo>
                    <a:pt x="137431" y="6687"/>
                  </a:lnTo>
                  <a:lnTo>
                    <a:pt x="187197" y="0"/>
                  </a:lnTo>
                  <a:lnTo>
                    <a:pt x="3558793" y="0"/>
                  </a:lnTo>
                  <a:lnTo>
                    <a:pt x="3608555" y="6687"/>
                  </a:lnTo>
                  <a:lnTo>
                    <a:pt x="3653272" y="25559"/>
                  </a:lnTo>
                  <a:lnTo>
                    <a:pt x="3691159" y="54832"/>
                  </a:lnTo>
                  <a:lnTo>
                    <a:pt x="3720432" y="92719"/>
                  </a:lnTo>
                  <a:lnTo>
                    <a:pt x="3739304" y="137436"/>
                  </a:lnTo>
                  <a:lnTo>
                    <a:pt x="3745991" y="187198"/>
                  </a:lnTo>
                  <a:lnTo>
                    <a:pt x="3745991" y="935989"/>
                  </a:lnTo>
                  <a:lnTo>
                    <a:pt x="3739304" y="985751"/>
                  </a:lnTo>
                  <a:lnTo>
                    <a:pt x="3720432" y="1030468"/>
                  </a:lnTo>
                  <a:lnTo>
                    <a:pt x="3691159" y="1068355"/>
                  </a:lnTo>
                  <a:lnTo>
                    <a:pt x="3653272" y="1097628"/>
                  </a:lnTo>
                  <a:lnTo>
                    <a:pt x="3608555" y="1116500"/>
                  </a:lnTo>
                  <a:lnTo>
                    <a:pt x="3558793" y="1123188"/>
                  </a:lnTo>
                  <a:lnTo>
                    <a:pt x="187197" y="1123188"/>
                  </a:lnTo>
                  <a:lnTo>
                    <a:pt x="137431" y="1116500"/>
                  </a:lnTo>
                  <a:lnTo>
                    <a:pt x="92713" y="1097628"/>
                  </a:lnTo>
                  <a:lnTo>
                    <a:pt x="54827" y="1068355"/>
                  </a:lnTo>
                  <a:lnTo>
                    <a:pt x="25557" y="1030468"/>
                  </a:lnTo>
                  <a:lnTo>
                    <a:pt x="6686" y="985751"/>
                  </a:lnTo>
                  <a:lnTo>
                    <a:pt x="0" y="935989"/>
                  </a:lnTo>
                  <a:lnTo>
                    <a:pt x="0" y="18719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3092959" y="287208"/>
            <a:ext cx="2480945" cy="75692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chemeClr val="bg1"/>
                </a:solidFill>
                <a:latin typeface="Times New Roman"/>
                <a:cs typeface="Times New Roman"/>
              </a:rPr>
              <a:t>Left</a:t>
            </a:r>
            <a:r>
              <a:rPr sz="4800" spc="-9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4800" dirty="0">
                <a:solidFill>
                  <a:schemeClr val="bg1"/>
                </a:solidFill>
                <a:latin typeface="Times New Roman"/>
                <a:cs typeface="Times New Roman"/>
              </a:rPr>
              <a:t>Lung</a:t>
            </a:r>
          </a:p>
        </p:txBody>
      </p:sp>
      <p:pic>
        <p:nvPicPr>
          <p:cNvPr id="31" name="object 3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239255" y="620268"/>
            <a:ext cx="4293108" cy="573633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28965" y="1682432"/>
            <a:ext cx="3744595" cy="4546600"/>
            <a:chOff x="604964" y="1682432"/>
            <a:chExt cx="3744595" cy="4546600"/>
          </a:xfrm>
        </p:grpSpPr>
        <p:sp>
          <p:nvSpPr>
            <p:cNvPr id="3" name="object 3"/>
            <p:cNvSpPr/>
            <p:nvPr/>
          </p:nvSpPr>
          <p:spPr>
            <a:xfrm>
              <a:off x="610361" y="1687830"/>
              <a:ext cx="3733800" cy="608330"/>
            </a:xfrm>
            <a:custGeom>
              <a:avLst/>
              <a:gdLst/>
              <a:ahLst/>
              <a:cxnLst/>
              <a:rect l="l" t="t" r="r" b="b"/>
              <a:pathLst>
                <a:path w="3733800" h="608330">
                  <a:moveTo>
                    <a:pt x="3632454" y="0"/>
                  </a:moveTo>
                  <a:lnTo>
                    <a:pt x="101345" y="0"/>
                  </a:lnTo>
                  <a:lnTo>
                    <a:pt x="61898" y="7959"/>
                  </a:lnTo>
                  <a:lnTo>
                    <a:pt x="29684" y="29670"/>
                  </a:lnTo>
                  <a:lnTo>
                    <a:pt x="7964" y="61882"/>
                  </a:lnTo>
                  <a:lnTo>
                    <a:pt x="0" y="101346"/>
                  </a:lnTo>
                  <a:lnTo>
                    <a:pt x="0" y="506730"/>
                  </a:lnTo>
                  <a:lnTo>
                    <a:pt x="7964" y="546193"/>
                  </a:lnTo>
                  <a:lnTo>
                    <a:pt x="29684" y="578405"/>
                  </a:lnTo>
                  <a:lnTo>
                    <a:pt x="61898" y="600116"/>
                  </a:lnTo>
                  <a:lnTo>
                    <a:pt x="101345" y="608076"/>
                  </a:lnTo>
                  <a:lnTo>
                    <a:pt x="3632454" y="608076"/>
                  </a:lnTo>
                  <a:lnTo>
                    <a:pt x="3671917" y="600116"/>
                  </a:lnTo>
                  <a:lnTo>
                    <a:pt x="3704129" y="578405"/>
                  </a:lnTo>
                  <a:lnTo>
                    <a:pt x="3725840" y="546193"/>
                  </a:lnTo>
                  <a:lnTo>
                    <a:pt x="3733800" y="506730"/>
                  </a:lnTo>
                  <a:lnTo>
                    <a:pt x="3733800" y="101346"/>
                  </a:lnTo>
                  <a:lnTo>
                    <a:pt x="3725840" y="61882"/>
                  </a:lnTo>
                  <a:lnTo>
                    <a:pt x="3704129" y="29670"/>
                  </a:lnTo>
                  <a:lnTo>
                    <a:pt x="3671917" y="7959"/>
                  </a:lnTo>
                  <a:lnTo>
                    <a:pt x="363245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0361" y="1687830"/>
              <a:ext cx="3733800" cy="608330"/>
            </a:xfrm>
            <a:custGeom>
              <a:avLst/>
              <a:gdLst/>
              <a:ahLst/>
              <a:cxnLst/>
              <a:rect l="l" t="t" r="r" b="b"/>
              <a:pathLst>
                <a:path w="3733800" h="608330">
                  <a:moveTo>
                    <a:pt x="0" y="101346"/>
                  </a:moveTo>
                  <a:lnTo>
                    <a:pt x="7964" y="61882"/>
                  </a:lnTo>
                  <a:lnTo>
                    <a:pt x="29684" y="29670"/>
                  </a:lnTo>
                  <a:lnTo>
                    <a:pt x="61898" y="7959"/>
                  </a:lnTo>
                  <a:lnTo>
                    <a:pt x="101345" y="0"/>
                  </a:lnTo>
                  <a:lnTo>
                    <a:pt x="3632454" y="0"/>
                  </a:lnTo>
                  <a:lnTo>
                    <a:pt x="3671917" y="7959"/>
                  </a:lnTo>
                  <a:lnTo>
                    <a:pt x="3704129" y="29670"/>
                  </a:lnTo>
                  <a:lnTo>
                    <a:pt x="3725840" y="61882"/>
                  </a:lnTo>
                  <a:lnTo>
                    <a:pt x="3733800" y="101346"/>
                  </a:lnTo>
                  <a:lnTo>
                    <a:pt x="3733800" y="506730"/>
                  </a:lnTo>
                  <a:lnTo>
                    <a:pt x="3725840" y="546193"/>
                  </a:lnTo>
                  <a:lnTo>
                    <a:pt x="3704129" y="578405"/>
                  </a:lnTo>
                  <a:lnTo>
                    <a:pt x="3671917" y="600116"/>
                  </a:lnTo>
                  <a:lnTo>
                    <a:pt x="3632454" y="608076"/>
                  </a:lnTo>
                  <a:lnTo>
                    <a:pt x="101345" y="608076"/>
                  </a:lnTo>
                  <a:lnTo>
                    <a:pt x="61898" y="600116"/>
                  </a:lnTo>
                  <a:lnTo>
                    <a:pt x="29684" y="578405"/>
                  </a:lnTo>
                  <a:lnTo>
                    <a:pt x="7964" y="546193"/>
                  </a:lnTo>
                  <a:lnTo>
                    <a:pt x="0" y="506730"/>
                  </a:lnTo>
                  <a:lnTo>
                    <a:pt x="0" y="101346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10361" y="2341626"/>
              <a:ext cx="3733800" cy="609600"/>
            </a:xfrm>
            <a:custGeom>
              <a:avLst/>
              <a:gdLst/>
              <a:ahLst/>
              <a:cxnLst/>
              <a:rect l="l" t="t" r="r" b="b"/>
              <a:pathLst>
                <a:path w="3733800" h="609600">
                  <a:moveTo>
                    <a:pt x="3632200" y="0"/>
                  </a:moveTo>
                  <a:lnTo>
                    <a:pt x="101600" y="0"/>
                  </a:lnTo>
                  <a:lnTo>
                    <a:pt x="62054" y="7981"/>
                  </a:lnTo>
                  <a:lnTo>
                    <a:pt x="29759" y="29749"/>
                  </a:lnTo>
                  <a:lnTo>
                    <a:pt x="7984" y="62043"/>
                  </a:lnTo>
                  <a:lnTo>
                    <a:pt x="0" y="101600"/>
                  </a:lnTo>
                  <a:lnTo>
                    <a:pt x="0" y="508000"/>
                  </a:lnTo>
                  <a:lnTo>
                    <a:pt x="7984" y="547556"/>
                  </a:lnTo>
                  <a:lnTo>
                    <a:pt x="29759" y="579850"/>
                  </a:lnTo>
                  <a:lnTo>
                    <a:pt x="62054" y="601618"/>
                  </a:lnTo>
                  <a:lnTo>
                    <a:pt x="101600" y="609600"/>
                  </a:lnTo>
                  <a:lnTo>
                    <a:pt x="3632200" y="609600"/>
                  </a:lnTo>
                  <a:lnTo>
                    <a:pt x="3671756" y="601618"/>
                  </a:lnTo>
                  <a:lnTo>
                    <a:pt x="3704050" y="579850"/>
                  </a:lnTo>
                  <a:lnTo>
                    <a:pt x="3725818" y="547556"/>
                  </a:lnTo>
                  <a:lnTo>
                    <a:pt x="3733800" y="508000"/>
                  </a:lnTo>
                  <a:lnTo>
                    <a:pt x="3733800" y="101600"/>
                  </a:lnTo>
                  <a:lnTo>
                    <a:pt x="3725818" y="62043"/>
                  </a:lnTo>
                  <a:lnTo>
                    <a:pt x="3704050" y="29749"/>
                  </a:lnTo>
                  <a:lnTo>
                    <a:pt x="3671756" y="7981"/>
                  </a:lnTo>
                  <a:lnTo>
                    <a:pt x="3632200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10361" y="2341626"/>
              <a:ext cx="3733800" cy="609600"/>
            </a:xfrm>
            <a:custGeom>
              <a:avLst/>
              <a:gdLst/>
              <a:ahLst/>
              <a:cxnLst/>
              <a:rect l="l" t="t" r="r" b="b"/>
              <a:pathLst>
                <a:path w="3733800" h="609600">
                  <a:moveTo>
                    <a:pt x="0" y="101600"/>
                  </a:moveTo>
                  <a:lnTo>
                    <a:pt x="7984" y="62043"/>
                  </a:lnTo>
                  <a:lnTo>
                    <a:pt x="29759" y="29749"/>
                  </a:lnTo>
                  <a:lnTo>
                    <a:pt x="62054" y="7981"/>
                  </a:lnTo>
                  <a:lnTo>
                    <a:pt x="101600" y="0"/>
                  </a:lnTo>
                  <a:lnTo>
                    <a:pt x="3632200" y="0"/>
                  </a:lnTo>
                  <a:lnTo>
                    <a:pt x="3671756" y="7981"/>
                  </a:lnTo>
                  <a:lnTo>
                    <a:pt x="3704050" y="29749"/>
                  </a:lnTo>
                  <a:lnTo>
                    <a:pt x="3725818" y="62043"/>
                  </a:lnTo>
                  <a:lnTo>
                    <a:pt x="3733800" y="101600"/>
                  </a:lnTo>
                  <a:lnTo>
                    <a:pt x="3733800" y="508000"/>
                  </a:lnTo>
                  <a:lnTo>
                    <a:pt x="3725818" y="547556"/>
                  </a:lnTo>
                  <a:lnTo>
                    <a:pt x="3704050" y="579850"/>
                  </a:lnTo>
                  <a:lnTo>
                    <a:pt x="3671756" y="601618"/>
                  </a:lnTo>
                  <a:lnTo>
                    <a:pt x="3632200" y="609600"/>
                  </a:lnTo>
                  <a:lnTo>
                    <a:pt x="101600" y="609600"/>
                  </a:lnTo>
                  <a:lnTo>
                    <a:pt x="62054" y="601618"/>
                  </a:lnTo>
                  <a:lnTo>
                    <a:pt x="29759" y="579850"/>
                  </a:lnTo>
                  <a:lnTo>
                    <a:pt x="7984" y="547556"/>
                  </a:lnTo>
                  <a:lnTo>
                    <a:pt x="0" y="508000"/>
                  </a:lnTo>
                  <a:lnTo>
                    <a:pt x="0" y="101600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10361" y="2996946"/>
              <a:ext cx="3733800" cy="608330"/>
            </a:xfrm>
            <a:custGeom>
              <a:avLst/>
              <a:gdLst/>
              <a:ahLst/>
              <a:cxnLst/>
              <a:rect l="l" t="t" r="r" b="b"/>
              <a:pathLst>
                <a:path w="3733800" h="608329">
                  <a:moveTo>
                    <a:pt x="3632454" y="0"/>
                  </a:moveTo>
                  <a:lnTo>
                    <a:pt x="101345" y="0"/>
                  </a:lnTo>
                  <a:lnTo>
                    <a:pt x="61898" y="7959"/>
                  </a:lnTo>
                  <a:lnTo>
                    <a:pt x="29684" y="29670"/>
                  </a:lnTo>
                  <a:lnTo>
                    <a:pt x="7964" y="61882"/>
                  </a:lnTo>
                  <a:lnTo>
                    <a:pt x="0" y="101345"/>
                  </a:lnTo>
                  <a:lnTo>
                    <a:pt x="0" y="506729"/>
                  </a:lnTo>
                  <a:lnTo>
                    <a:pt x="7964" y="546193"/>
                  </a:lnTo>
                  <a:lnTo>
                    <a:pt x="29684" y="578405"/>
                  </a:lnTo>
                  <a:lnTo>
                    <a:pt x="61898" y="600116"/>
                  </a:lnTo>
                  <a:lnTo>
                    <a:pt x="101345" y="608076"/>
                  </a:lnTo>
                  <a:lnTo>
                    <a:pt x="3632454" y="608076"/>
                  </a:lnTo>
                  <a:lnTo>
                    <a:pt x="3671917" y="600116"/>
                  </a:lnTo>
                  <a:lnTo>
                    <a:pt x="3704129" y="578405"/>
                  </a:lnTo>
                  <a:lnTo>
                    <a:pt x="3725840" y="546193"/>
                  </a:lnTo>
                  <a:lnTo>
                    <a:pt x="3733800" y="506729"/>
                  </a:lnTo>
                  <a:lnTo>
                    <a:pt x="3733800" y="101345"/>
                  </a:lnTo>
                  <a:lnTo>
                    <a:pt x="3725840" y="61882"/>
                  </a:lnTo>
                  <a:lnTo>
                    <a:pt x="3704129" y="29670"/>
                  </a:lnTo>
                  <a:lnTo>
                    <a:pt x="3671917" y="7959"/>
                  </a:lnTo>
                  <a:lnTo>
                    <a:pt x="363245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0361" y="2996946"/>
              <a:ext cx="3733800" cy="608330"/>
            </a:xfrm>
            <a:custGeom>
              <a:avLst/>
              <a:gdLst/>
              <a:ahLst/>
              <a:cxnLst/>
              <a:rect l="l" t="t" r="r" b="b"/>
              <a:pathLst>
                <a:path w="3733800" h="608329">
                  <a:moveTo>
                    <a:pt x="0" y="101345"/>
                  </a:moveTo>
                  <a:lnTo>
                    <a:pt x="7964" y="61882"/>
                  </a:lnTo>
                  <a:lnTo>
                    <a:pt x="29684" y="29670"/>
                  </a:lnTo>
                  <a:lnTo>
                    <a:pt x="61898" y="7959"/>
                  </a:lnTo>
                  <a:lnTo>
                    <a:pt x="101345" y="0"/>
                  </a:lnTo>
                  <a:lnTo>
                    <a:pt x="3632454" y="0"/>
                  </a:lnTo>
                  <a:lnTo>
                    <a:pt x="3671917" y="7959"/>
                  </a:lnTo>
                  <a:lnTo>
                    <a:pt x="3704129" y="29670"/>
                  </a:lnTo>
                  <a:lnTo>
                    <a:pt x="3725840" y="61882"/>
                  </a:lnTo>
                  <a:lnTo>
                    <a:pt x="3733800" y="101345"/>
                  </a:lnTo>
                  <a:lnTo>
                    <a:pt x="3733800" y="506729"/>
                  </a:lnTo>
                  <a:lnTo>
                    <a:pt x="3725840" y="546193"/>
                  </a:lnTo>
                  <a:lnTo>
                    <a:pt x="3704129" y="578405"/>
                  </a:lnTo>
                  <a:lnTo>
                    <a:pt x="3671917" y="600116"/>
                  </a:lnTo>
                  <a:lnTo>
                    <a:pt x="3632454" y="608076"/>
                  </a:lnTo>
                  <a:lnTo>
                    <a:pt x="101345" y="608076"/>
                  </a:lnTo>
                  <a:lnTo>
                    <a:pt x="61898" y="600116"/>
                  </a:lnTo>
                  <a:lnTo>
                    <a:pt x="29684" y="578405"/>
                  </a:lnTo>
                  <a:lnTo>
                    <a:pt x="7964" y="546193"/>
                  </a:lnTo>
                  <a:lnTo>
                    <a:pt x="0" y="506729"/>
                  </a:lnTo>
                  <a:lnTo>
                    <a:pt x="0" y="101345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10361" y="3650742"/>
              <a:ext cx="3733800" cy="609600"/>
            </a:xfrm>
            <a:custGeom>
              <a:avLst/>
              <a:gdLst/>
              <a:ahLst/>
              <a:cxnLst/>
              <a:rect l="l" t="t" r="r" b="b"/>
              <a:pathLst>
                <a:path w="3733800" h="609600">
                  <a:moveTo>
                    <a:pt x="3632200" y="0"/>
                  </a:moveTo>
                  <a:lnTo>
                    <a:pt x="101600" y="0"/>
                  </a:lnTo>
                  <a:lnTo>
                    <a:pt x="62054" y="7981"/>
                  </a:lnTo>
                  <a:lnTo>
                    <a:pt x="29759" y="29749"/>
                  </a:lnTo>
                  <a:lnTo>
                    <a:pt x="7984" y="62043"/>
                  </a:lnTo>
                  <a:lnTo>
                    <a:pt x="0" y="101599"/>
                  </a:lnTo>
                  <a:lnTo>
                    <a:pt x="0" y="507999"/>
                  </a:lnTo>
                  <a:lnTo>
                    <a:pt x="7984" y="547556"/>
                  </a:lnTo>
                  <a:lnTo>
                    <a:pt x="29759" y="579850"/>
                  </a:lnTo>
                  <a:lnTo>
                    <a:pt x="62054" y="601618"/>
                  </a:lnTo>
                  <a:lnTo>
                    <a:pt x="101600" y="609599"/>
                  </a:lnTo>
                  <a:lnTo>
                    <a:pt x="3632200" y="609599"/>
                  </a:lnTo>
                  <a:lnTo>
                    <a:pt x="3671756" y="601618"/>
                  </a:lnTo>
                  <a:lnTo>
                    <a:pt x="3704050" y="579850"/>
                  </a:lnTo>
                  <a:lnTo>
                    <a:pt x="3725818" y="547556"/>
                  </a:lnTo>
                  <a:lnTo>
                    <a:pt x="3733800" y="507999"/>
                  </a:lnTo>
                  <a:lnTo>
                    <a:pt x="3733800" y="101599"/>
                  </a:lnTo>
                  <a:lnTo>
                    <a:pt x="3725818" y="62043"/>
                  </a:lnTo>
                  <a:lnTo>
                    <a:pt x="3704050" y="29749"/>
                  </a:lnTo>
                  <a:lnTo>
                    <a:pt x="3671756" y="7981"/>
                  </a:lnTo>
                  <a:lnTo>
                    <a:pt x="3632200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10361" y="3650742"/>
              <a:ext cx="3733800" cy="609600"/>
            </a:xfrm>
            <a:custGeom>
              <a:avLst/>
              <a:gdLst/>
              <a:ahLst/>
              <a:cxnLst/>
              <a:rect l="l" t="t" r="r" b="b"/>
              <a:pathLst>
                <a:path w="3733800" h="609600">
                  <a:moveTo>
                    <a:pt x="0" y="101599"/>
                  </a:moveTo>
                  <a:lnTo>
                    <a:pt x="7984" y="62043"/>
                  </a:lnTo>
                  <a:lnTo>
                    <a:pt x="29759" y="29749"/>
                  </a:lnTo>
                  <a:lnTo>
                    <a:pt x="62054" y="7981"/>
                  </a:lnTo>
                  <a:lnTo>
                    <a:pt x="101600" y="0"/>
                  </a:lnTo>
                  <a:lnTo>
                    <a:pt x="3632200" y="0"/>
                  </a:lnTo>
                  <a:lnTo>
                    <a:pt x="3671756" y="7981"/>
                  </a:lnTo>
                  <a:lnTo>
                    <a:pt x="3704050" y="29749"/>
                  </a:lnTo>
                  <a:lnTo>
                    <a:pt x="3725818" y="62043"/>
                  </a:lnTo>
                  <a:lnTo>
                    <a:pt x="3733800" y="101599"/>
                  </a:lnTo>
                  <a:lnTo>
                    <a:pt x="3733800" y="507999"/>
                  </a:lnTo>
                  <a:lnTo>
                    <a:pt x="3725818" y="547556"/>
                  </a:lnTo>
                  <a:lnTo>
                    <a:pt x="3704050" y="579850"/>
                  </a:lnTo>
                  <a:lnTo>
                    <a:pt x="3671756" y="601618"/>
                  </a:lnTo>
                  <a:lnTo>
                    <a:pt x="3632200" y="609599"/>
                  </a:lnTo>
                  <a:lnTo>
                    <a:pt x="101600" y="609599"/>
                  </a:lnTo>
                  <a:lnTo>
                    <a:pt x="62054" y="601618"/>
                  </a:lnTo>
                  <a:lnTo>
                    <a:pt x="29759" y="579850"/>
                  </a:lnTo>
                  <a:lnTo>
                    <a:pt x="7984" y="547556"/>
                  </a:lnTo>
                  <a:lnTo>
                    <a:pt x="0" y="507999"/>
                  </a:lnTo>
                  <a:lnTo>
                    <a:pt x="0" y="101599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10361" y="4306062"/>
              <a:ext cx="3733800" cy="608330"/>
            </a:xfrm>
            <a:custGeom>
              <a:avLst/>
              <a:gdLst/>
              <a:ahLst/>
              <a:cxnLst/>
              <a:rect l="l" t="t" r="r" b="b"/>
              <a:pathLst>
                <a:path w="3733800" h="608329">
                  <a:moveTo>
                    <a:pt x="3632454" y="0"/>
                  </a:moveTo>
                  <a:lnTo>
                    <a:pt x="101345" y="0"/>
                  </a:lnTo>
                  <a:lnTo>
                    <a:pt x="61898" y="7959"/>
                  </a:lnTo>
                  <a:lnTo>
                    <a:pt x="29684" y="29670"/>
                  </a:lnTo>
                  <a:lnTo>
                    <a:pt x="7964" y="61882"/>
                  </a:lnTo>
                  <a:lnTo>
                    <a:pt x="0" y="101345"/>
                  </a:lnTo>
                  <a:lnTo>
                    <a:pt x="0" y="506730"/>
                  </a:lnTo>
                  <a:lnTo>
                    <a:pt x="7964" y="546193"/>
                  </a:lnTo>
                  <a:lnTo>
                    <a:pt x="29684" y="578405"/>
                  </a:lnTo>
                  <a:lnTo>
                    <a:pt x="61898" y="600116"/>
                  </a:lnTo>
                  <a:lnTo>
                    <a:pt x="101345" y="608076"/>
                  </a:lnTo>
                  <a:lnTo>
                    <a:pt x="3632454" y="608076"/>
                  </a:lnTo>
                  <a:lnTo>
                    <a:pt x="3671917" y="600116"/>
                  </a:lnTo>
                  <a:lnTo>
                    <a:pt x="3704129" y="578405"/>
                  </a:lnTo>
                  <a:lnTo>
                    <a:pt x="3725840" y="546193"/>
                  </a:lnTo>
                  <a:lnTo>
                    <a:pt x="3733800" y="506730"/>
                  </a:lnTo>
                  <a:lnTo>
                    <a:pt x="3733800" y="101345"/>
                  </a:lnTo>
                  <a:lnTo>
                    <a:pt x="3725840" y="61882"/>
                  </a:lnTo>
                  <a:lnTo>
                    <a:pt x="3704129" y="29670"/>
                  </a:lnTo>
                  <a:lnTo>
                    <a:pt x="3671917" y="7959"/>
                  </a:lnTo>
                  <a:lnTo>
                    <a:pt x="363245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10361" y="4306062"/>
              <a:ext cx="3733800" cy="608330"/>
            </a:xfrm>
            <a:custGeom>
              <a:avLst/>
              <a:gdLst/>
              <a:ahLst/>
              <a:cxnLst/>
              <a:rect l="l" t="t" r="r" b="b"/>
              <a:pathLst>
                <a:path w="3733800" h="608329">
                  <a:moveTo>
                    <a:pt x="0" y="101345"/>
                  </a:moveTo>
                  <a:lnTo>
                    <a:pt x="7964" y="61882"/>
                  </a:lnTo>
                  <a:lnTo>
                    <a:pt x="29684" y="29670"/>
                  </a:lnTo>
                  <a:lnTo>
                    <a:pt x="61898" y="7959"/>
                  </a:lnTo>
                  <a:lnTo>
                    <a:pt x="101345" y="0"/>
                  </a:lnTo>
                  <a:lnTo>
                    <a:pt x="3632454" y="0"/>
                  </a:lnTo>
                  <a:lnTo>
                    <a:pt x="3671917" y="7959"/>
                  </a:lnTo>
                  <a:lnTo>
                    <a:pt x="3704129" y="29670"/>
                  </a:lnTo>
                  <a:lnTo>
                    <a:pt x="3725840" y="61882"/>
                  </a:lnTo>
                  <a:lnTo>
                    <a:pt x="3733800" y="101345"/>
                  </a:lnTo>
                  <a:lnTo>
                    <a:pt x="3733800" y="506730"/>
                  </a:lnTo>
                  <a:lnTo>
                    <a:pt x="3725840" y="546193"/>
                  </a:lnTo>
                  <a:lnTo>
                    <a:pt x="3704129" y="578405"/>
                  </a:lnTo>
                  <a:lnTo>
                    <a:pt x="3671917" y="600116"/>
                  </a:lnTo>
                  <a:lnTo>
                    <a:pt x="3632454" y="608076"/>
                  </a:lnTo>
                  <a:lnTo>
                    <a:pt x="101345" y="608076"/>
                  </a:lnTo>
                  <a:lnTo>
                    <a:pt x="61898" y="600116"/>
                  </a:lnTo>
                  <a:lnTo>
                    <a:pt x="29684" y="578405"/>
                  </a:lnTo>
                  <a:lnTo>
                    <a:pt x="7964" y="546193"/>
                  </a:lnTo>
                  <a:lnTo>
                    <a:pt x="0" y="506730"/>
                  </a:lnTo>
                  <a:lnTo>
                    <a:pt x="0" y="101345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10361" y="4959858"/>
              <a:ext cx="3733800" cy="608330"/>
            </a:xfrm>
            <a:custGeom>
              <a:avLst/>
              <a:gdLst/>
              <a:ahLst/>
              <a:cxnLst/>
              <a:rect l="l" t="t" r="r" b="b"/>
              <a:pathLst>
                <a:path w="3733800" h="608329">
                  <a:moveTo>
                    <a:pt x="3632454" y="0"/>
                  </a:moveTo>
                  <a:lnTo>
                    <a:pt x="101345" y="0"/>
                  </a:lnTo>
                  <a:lnTo>
                    <a:pt x="61898" y="7959"/>
                  </a:lnTo>
                  <a:lnTo>
                    <a:pt x="29684" y="29670"/>
                  </a:lnTo>
                  <a:lnTo>
                    <a:pt x="7964" y="61882"/>
                  </a:lnTo>
                  <a:lnTo>
                    <a:pt x="0" y="101346"/>
                  </a:lnTo>
                  <a:lnTo>
                    <a:pt x="0" y="506730"/>
                  </a:lnTo>
                  <a:lnTo>
                    <a:pt x="7964" y="546193"/>
                  </a:lnTo>
                  <a:lnTo>
                    <a:pt x="29684" y="578405"/>
                  </a:lnTo>
                  <a:lnTo>
                    <a:pt x="61898" y="600116"/>
                  </a:lnTo>
                  <a:lnTo>
                    <a:pt x="101345" y="608076"/>
                  </a:lnTo>
                  <a:lnTo>
                    <a:pt x="3632454" y="608076"/>
                  </a:lnTo>
                  <a:lnTo>
                    <a:pt x="3671917" y="600116"/>
                  </a:lnTo>
                  <a:lnTo>
                    <a:pt x="3704129" y="578405"/>
                  </a:lnTo>
                  <a:lnTo>
                    <a:pt x="3725840" y="546193"/>
                  </a:lnTo>
                  <a:lnTo>
                    <a:pt x="3733800" y="506730"/>
                  </a:lnTo>
                  <a:lnTo>
                    <a:pt x="3733800" y="101346"/>
                  </a:lnTo>
                  <a:lnTo>
                    <a:pt x="3725840" y="61882"/>
                  </a:lnTo>
                  <a:lnTo>
                    <a:pt x="3704129" y="29670"/>
                  </a:lnTo>
                  <a:lnTo>
                    <a:pt x="3671917" y="7959"/>
                  </a:lnTo>
                  <a:lnTo>
                    <a:pt x="363245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10361" y="4959858"/>
              <a:ext cx="3733800" cy="608330"/>
            </a:xfrm>
            <a:custGeom>
              <a:avLst/>
              <a:gdLst/>
              <a:ahLst/>
              <a:cxnLst/>
              <a:rect l="l" t="t" r="r" b="b"/>
              <a:pathLst>
                <a:path w="3733800" h="608329">
                  <a:moveTo>
                    <a:pt x="0" y="101346"/>
                  </a:moveTo>
                  <a:lnTo>
                    <a:pt x="7964" y="61882"/>
                  </a:lnTo>
                  <a:lnTo>
                    <a:pt x="29684" y="29670"/>
                  </a:lnTo>
                  <a:lnTo>
                    <a:pt x="61898" y="7959"/>
                  </a:lnTo>
                  <a:lnTo>
                    <a:pt x="101345" y="0"/>
                  </a:lnTo>
                  <a:lnTo>
                    <a:pt x="3632454" y="0"/>
                  </a:lnTo>
                  <a:lnTo>
                    <a:pt x="3671917" y="7959"/>
                  </a:lnTo>
                  <a:lnTo>
                    <a:pt x="3704129" y="29670"/>
                  </a:lnTo>
                  <a:lnTo>
                    <a:pt x="3725840" y="61882"/>
                  </a:lnTo>
                  <a:lnTo>
                    <a:pt x="3733800" y="101346"/>
                  </a:lnTo>
                  <a:lnTo>
                    <a:pt x="3733800" y="506730"/>
                  </a:lnTo>
                  <a:lnTo>
                    <a:pt x="3725840" y="546193"/>
                  </a:lnTo>
                  <a:lnTo>
                    <a:pt x="3704129" y="578405"/>
                  </a:lnTo>
                  <a:lnTo>
                    <a:pt x="3671917" y="600116"/>
                  </a:lnTo>
                  <a:lnTo>
                    <a:pt x="3632454" y="608076"/>
                  </a:lnTo>
                  <a:lnTo>
                    <a:pt x="101345" y="608076"/>
                  </a:lnTo>
                  <a:lnTo>
                    <a:pt x="61898" y="600116"/>
                  </a:lnTo>
                  <a:lnTo>
                    <a:pt x="29684" y="578405"/>
                  </a:lnTo>
                  <a:lnTo>
                    <a:pt x="7964" y="546193"/>
                  </a:lnTo>
                  <a:lnTo>
                    <a:pt x="0" y="506730"/>
                  </a:lnTo>
                  <a:lnTo>
                    <a:pt x="0" y="101346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10361" y="5615178"/>
              <a:ext cx="3733800" cy="608330"/>
            </a:xfrm>
            <a:custGeom>
              <a:avLst/>
              <a:gdLst/>
              <a:ahLst/>
              <a:cxnLst/>
              <a:rect l="l" t="t" r="r" b="b"/>
              <a:pathLst>
                <a:path w="3733800" h="608329">
                  <a:moveTo>
                    <a:pt x="3632454" y="0"/>
                  </a:moveTo>
                  <a:lnTo>
                    <a:pt x="101345" y="0"/>
                  </a:lnTo>
                  <a:lnTo>
                    <a:pt x="61898" y="7964"/>
                  </a:lnTo>
                  <a:lnTo>
                    <a:pt x="29684" y="29684"/>
                  </a:lnTo>
                  <a:lnTo>
                    <a:pt x="7964" y="61898"/>
                  </a:lnTo>
                  <a:lnTo>
                    <a:pt x="0" y="101346"/>
                  </a:lnTo>
                  <a:lnTo>
                    <a:pt x="0" y="506730"/>
                  </a:lnTo>
                  <a:lnTo>
                    <a:pt x="7964" y="546177"/>
                  </a:lnTo>
                  <a:lnTo>
                    <a:pt x="29684" y="578391"/>
                  </a:lnTo>
                  <a:lnTo>
                    <a:pt x="61898" y="600111"/>
                  </a:lnTo>
                  <a:lnTo>
                    <a:pt x="101345" y="608076"/>
                  </a:lnTo>
                  <a:lnTo>
                    <a:pt x="3632454" y="608076"/>
                  </a:lnTo>
                  <a:lnTo>
                    <a:pt x="3671917" y="600111"/>
                  </a:lnTo>
                  <a:lnTo>
                    <a:pt x="3704129" y="578391"/>
                  </a:lnTo>
                  <a:lnTo>
                    <a:pt x="3725840" y="546177"/>
                  </a:lnTo>
                  <a:lnTo>
                    <a:pt x="3733800" y="506730"/>
                  </a:lnTo>
                  <a:lnTo>
                    <a:pt x="3733800" y="101346"/>
                  </a:lnTo>
                  <a:lnTo>
                    <a:pt x="3725840" y="61898"/>
                  </a:lnTo>
                  <a:lnTo>
                    <a:pt x="3704129" y="29684"/>
                  </a:lnTo>
                  <a:lnTo>
                    <a:pt x="3671917" y="7964"/>
                  </a:lnTo>
                  <a:lnTo>
                    <a:pt x="363245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10361" y="5615178"/>
              <a:ext cx="3733800" cy="608330"/>
            </a:xfrm>
            <a:custGeom>
              <a:avLst/>
              <a:gdLst/>
              <a:ahLst/>
              <a:cxnLst/>
              <a:rect l="l" t="t" r="r" b="b"/>
              <a:pathLst>
                <a:path w="3733800" h="608329">
                  <a:moveTo>
                    <a:pt x="0" y="101346"/>
                  </a:moveTo>
                  <a:lnTo>
                    <a:pt x="7964" y="61898"/>
                  </a:lnTo>
                  <a:lnTo>
                    <a:pt x="29684" y="29684"/>
                  </a:lnTo>
                  <a:lnTo>
                    <a:pt x="61898" y="7964"/>
                  </a:lnTo>
                  <a:lnTo>
                    <a:pt x="101345" y="0"/>
                  </a:lnTo>
                  <a:lnTo>
                    <a:pt x="3632454" y="0"/>
                  </a:lnTo>
                  <a:lnTo>
                    <a:pt x="3671917" y="7964"/>
                  </a:lnTo>
                  <a:lnTo>
                    <a:pt x="3704129" y="29684"/>
                  </a:lnTo>
                  <a:lnTo>
                    <a:pt x="3725840" y="61898"/>
                  </a:lnTo>
                  <a:lnTo>
                    <a:pt x="3733800" y="101346"/>
                  </a:lnTo>
                  <a:lnTo>
                    <a:pt x="3733800" y="506730"/>
                  </a:lnTo>
                  <a:lnTo>
                    <a:pt x="3725840" y="546177"/>
                  </a:lnTo>
                  <a:lnTo>
                    <a:pt x="3704129" y="578391"/>
                  </a:lnTo>
                  <a:lnTo>
                    <a:pt x="3671917" y="600111"/>
                  </a:lnTo>
                  <a:lnTo>
                    <a:pt x="3632454" y="608076"/>
                  </a:lnTo>
                  <a:lnTo>
                    <a:pt x="101345" y="608076"/>
                  </a:lnTo>
                  <a:lnTo>
                    <a:pt x="61898" y="600111"/>
                  </a:lnTo>
                  <a:lnTo>
                    <a:pt x="29684" y="578391"/>
                  </a:lnTo>
                  <a:lnTo>
                    <a:pt x="7964" y="546177"/>
                  </a:lnTo>
                  <a:lnTo>
                    <a:pt x="0" y="506730"/>
                  </a:lnTo>
                  <a:lnTo>
                    <a:pt x="0" y="101346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211730" y="1837437"/>
            <a:ext cx="3177540" cy="435952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Descending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aorta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posterior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the root.</a:t>
            </a:r>
            <a:endParaRPr sz="1600">
              <a:latin typeface="Times New Roman"/>
              <a:cs typeface="Times New Roman"/>
            </a:endParaRPr>
          </a:p>
          <a:p>
            <a:pPr marL="12700" marR="5080">
              <a:lnSpc>
                <a:spcPct val="268500"/>
              </a:lnSpc>
            </a:pP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Arch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the aorta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above  the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root. 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40" dirty="0">
                <a:solidFill>
                  <a:srgbClr val="FFFFFF"/>
                </a:solidFill>
                <a:latin typeface="Times New Roman"/>
                <a:cs typeface="Times New Roman"/>
              </a:rPr>
              <a:t>Vagus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 nerve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posterior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to the root. 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Groove for left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Times New Roman"/>
                <a:cs typeface="Times New Roman"/>
              </a:rPr>
              <a:t>common</a:t>
            </a:r>
            <a:r>
              <a:rPr sz="16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carotid</a:t>
            </a:r>
            <a:r>
              <a:rPr sz="16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Times New Roman"/>
                <a:cs typeface="Times New Roman"/>
              </a:rPr>
              <a:t>artery. </a:t>
            </a:r>
            <a:r>
              <a:rPr sz="1600" spc="-3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Groove for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left subclavian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Times New Roman"/>
                <a:cs typeface="Times New Roman"/>
              </a:rPr>
              <a:t>artery.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 marL="12700">
              <a:spcBef>
                <a:spcPts val="1280"/>
              </a:spcBef>
            </a:pP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Phrenic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nerve anterior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the root.</a:t>
            </a:r>
            <a:endParaRPr sz="1600">
              <a:latin typeface="Times New Roman"/>
              <a:cs typeface="Times New Roman"/>
            </a:endParaRPr>
          </a:p>
          <a:p>
            <a:pPr>
              <a:spcBef>
                <a:spcPts val="45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>
              <a:lnSpc>
                <a:spcPts val="1789"/>
              </a:lnSpc>
              <a:spcBef>
                <a:spcPts val="5"/>
              </a:spcBef>
            </a:pP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Cardiac 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impression</a:t>
            </a:r>
            <a:r>
              <a:rPr sz="1600" b="1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r>
              <a:rPr sz="16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related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left</a:t>
            </a: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ts val="1789"/>
              </a:lnSpc>
            </a:pP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ventricle.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001861" y="147836"/>
            <a:ext cx="3757295" cy="1130935"/>
            <a:chOff x="604964" y="281876"/>
            <a:chExt cx="3757295" cy="1130935"/>
          </a:xfrm>
        </p:grpSpPr>
        <p:sp>
          <p:nvSpPr>
            <p:cNvPr id="19" name="object 19"/>
            <p:cNvSpPr/>
            <p:nvPr/>
          </p:nvSpPr>
          <p:spPr>
            <a:xfrm>
              <a:off x="610361" y="287273"/>
              <a:ext cx="3746500" cy="1120140"/>
            </a:xfrm>
            <a:custGeom>
              <a:avLst/>
              <a:gdLst/>
              <a:ahLst/>
              <a:cxnLst/>
              <a:rect l="l" t="t" r="r" b="b"/>
              <a:pathLst>
                <a:path w="3746500" h="1120140">
                  <a:moveTo>
                    <a:pt x="3559302" y="0"/>
                  </a:moveTo>
                  <a:lnTo>
                    <a:pt x="186689" y="0"/>
                  </a:lnTo>
                  <a:lnTo>
                    <a:pt x="137062" y="6667"/>
                  </a:lnTo>
                  <a:lnTo>
                    <a:pt x="92467" y="25484"/>
                  </a:lnTo>
                  <a:lnTo>
                    <a:pt x="54683" y="54673"/>
                  </a:lnTo>
                  <a:lnTo>
                    <a:pt x="25490" y="92456"/>
                  </a:lnTo>
                  <a:lnTo>
                    <a:pt x="6669" y="137054"/>
                  </a:lnTo>
                  <a:lnTo>
                    <a:pt x="0" y="186689"/>
                  </a:lnTo>
                  <a:lnTo>
                    <a:pt x="0" y="933450"/>
                  </a:lnTo>
                  <a:lnTo>
                    <a:pt x="6669" y="983085"/>
                  </a:lnTo>
                  <a:lnTo>
                    <a:pt x="25490" y="1027683"/>
                  </a:lnTo>
                  <a:lnTo>
                    <a:pt x="54683" y="1065466"/>
                  </a:lnTo>
                  <a:lnTo>
                    <a:pt x="92467" y="1094655"/>
                  </a:lnTo>
                  <a:lnTo>
                    <a:pt x="137062" y="1113472"/>
                  </a:lnTo>
                  <a:lnTo>
                    <a:pt x="186689" y="1120139"/>
                  </a:lnTo>
                  <a:lnTo>
                    <a:pt x="3559302" y="1120139"/>
                  </a:lnTo>
                  <a:lnTo>
                    <a:pt x="3608937" y="1113472"/>
                  </a:lnTo>
                  <a:lnTo>
                    <a:pt x="3653535" y="1094655"/>
                  </a:lnTo>
                  <a:lnTo>
                    <a:pt x="3691318" y="1065466"/>
                  </a:lnTo>
                  <a:lnTo>
                    <a:pt x="3720507" y="1027684"/>
                  </a:lnTo>
                  <a:lnTo>
                    <a:pt x="3739324" y="983085"/>
                  </a:lnTo>
                  <a:lnTo>
                    <a:pt x="3745991" y="933450"/>
                  </a:lnTo>
                  <a:lnTo>
                    <a:pt x="3745991" y="186689"/>
                  </a:lnTo>
                  <a:lnTo>
                    <a:pt x="3739324" y="137054"/>
                  </a:lnTo>
                  <a:lnTo>
                    <a:pt x="3720507" y="92455"/>
                  </a:lnTo>
                  <a:lnTo>
                    <a:pt x="3691318" y="54673"/>
                  </a:lnTo>
                  <a:lnTo>
                    <a:pt x="3653536" y="25484"/>
                  </a:lnTo>
                  <a:lnTo>
                    <a:pt x="3608937" y="6667"/>
                  </a:lnTo>
                  <a:lnTo>
                    <a:pt x="355930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10361" y="287273"/>
              <a:ext cx="3746500" cy="1120140"/>
            </a:xfrm>
            <a:custGeom>
              <a:avLst/>
              <a:gdLst/>
              <a:ahLst/>
              <a:cxnLst/>
              <a:rect l="l" t="t" r="r" b="b"/>
              <a:pathLst>
                <a:path w="3746500" h="1120140">
                  <a:moveTo>
                    <a:pt x="0" y="186689"/>
                  </a:moveTo>
                  <a:lnTo>
                    <a:pt x="6669" y="137054"/>
                  </a:lnTo>
                  <a:lnTo>
                    <a:pt x="25490" y="92456"/>
                  </a:lnTo>
                  <a:lnTo>
                    <a:pt x="54683" y="54673"/>
                  </a:lnTo>
                  <a:lnTo>
                    <a:pt x="92467" y="25484"/>
                  </a:lnTo>
                  <a:lnTo>
                    <a:pt x="137062" y="6667"/>
                  </a:lnTo>
                  <a:lnTo>
                    <a:pt x="186689" y="0"/>
                  </a:lnTo>
                  <a:lnTo>
                    <a:pt x="3559302" y="0"/>
                  </a:lnTo>
                  <a:lnTo>
                    <a:pt x="3608937" y="6667"/>
                  </a:lnTo>
                  <a:lnTo>
                    <a:pt x="3653536" y="25484"/>
                  </a:lnTo>
                  <a:lnTo>
                    <a:pt x="3691318" y="54673"/>
                  </a:lnTo>
                  <a:lnTo>
                    <a:pt x="3720507" y="92455"/>
                  </a:lnTo>
                  <a:lnTo>
                    <a:pt x="3739324" y="137054"/>
                  </a:lnTo>
                  <a:lnTo>
                    <a:pt x="3745991" y="186689"/>
                  </a:lnTo>
                  <a:lnTo>
                    <a:pt x="3745991" y="933450"/>
                  </a:lnTo>
                  <a:lnTo>
                    <a:pt x="3739324" y="983085"/>
                  </a:lnTo>
                  <a:lnTo>
                    <a:pt x="3720507" y="1027684"/>
                  </a:lnTo>
                  <a:lnTo>
                    <a:pt x="3691318" y="1065466"/>
                  </a:lnTo>
                  <a:lnTo>
                    <a:pt x="3653535" y="1094655"/>
                  </a:lnTo>
                  <a:lnTo>
                    <a:pt x="3608937" y="1113472"/>
                  </a:lnTo>
                  <a:lnTo>
                    <a:pt x="3559302" y="1120139"/>
                  </a:lnTo>
                  <a:lnTo>
                    <a:pt x="186689" y="1120139"/>
                  </a:lnTo>
                  <a:lnTo>
                    <a:pt x="137062" y="1113472"/>
                  </a:lnTo>
                  <a:lnTo>
                    <a:pt x="92467" y="1094655"/>
                  </a:lnTo>
                  <a:lnTo>
                    <a:pt x="54683" y="1065466"/>
                  </a:lnTo>
                  <a:lnTo>
                    <a:pt x="25490" y="1027683"/>
                  </a:lnTo>
                  <a:lnTo>
                    <a:pt x="6669" y="983085"/>
                  </a:lnTo>
                  <a:lnTo>
                    <a:pt x="0" y="933450"/>
                  </a:lnTo>
                  <a:lnTo>
                    <a:pt x="0" y="186689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3158997" y="250973"/>
            <a:ext cx="3380740" cy="850265"/>
          </a:xfrm>
          <a:prstGeom prst="rect">
            <a:avLst/>
          </a:prstGeom>
        </p:spPr>
        <p:txBody>
          <a:bodyPr vert="horz" wrap="square" lIns="0" tIns="76835" rIns="0" bIns="0" rtlCol="0" anchor="ctr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605"/>
              </a:spcBef>
            </a:pPr>
            <a:r>
              <a:rPr sz="2900" spc="-5" dirty="0">
                <a:solidFill>
                  <a:schemeClr val="bg1"/>
                </a:solidFill>
                <a:latin typeface="Times New Roman"/>
                <a:cs typeface="Times New Roman"/>
              </a:rPr>
              <a:t>Mediastinal</a:t>
            </a:r>
            <a:r>
              <a:rPr sz="2900" spc="-3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chemeClr val="bg1"/>
                </a:solidFill>
                <a:latin typeface="Times New Roman"/>
                <a:cs typeface="Times New Roman"/>
              </a:rPr>
              <a:t>Surface</a:t>
            </a:r>
            <a:r>
              <a:rPr sz="2900" spc="-2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chemeClr val="bg1"/>
                </a:solidFill>
                <a:latin typeface="Times New Roman"/>
                <a:cs typeface="Times New Roman"/>
              </a:rPr>
              <a:t>of </a:t>
            </a:r>
            <a:r>
              <a:rPr sz="2900" spc="-71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chemeClr val="bg1"/>
                </a:solidFill>
                <a:latin typeface="Times New Roman"/>
                <a:cs typeface="Times New Roman"/>
              </a:rPr>
              <a:t>the</a:t>
            </a:r>
            <a:r>
              <a:rPr sz="2900" spc="-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chemeClr val="bg1"/>
                </a:solidFill>
                <a:latin typeface="Times New Roman"/>
                <a:cs typeface="Times New Roman"/>
              </a:rPr>
              <a:t>Left</a:t>
            </a:r>
            <a:r>
              <a:rPr sz="2900" spc="-3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chemeClr val="bg1"/>
                </a:solidFill>
                <a:latin typeface="Times New Roman"/>
                <a:cs typeface="Times New Roman"/>
              </a:rPr>
              <a:t>Lung</a:t>
            </a:r>
          </a:p>
        </p:txBody>
      </p:sp>
      <p:grpSp>
        <p:nvGrpSpPr>
          <p:cNvPr id="22" name="object 22"/>
          <p:cNvGrpSpPr/>
          <p:nvPr/>
        </p:nvGrpSpPr>
        <p:grpSpPr>
          <a:xfrm>
            <a:off x="6458711" y="332232"/>
            <a:ext cx="4135120" cy="5526405"/>
            <a:chOff x="4934711" y="332231"/>
            <a:chExt cx="4135120" cy="5526405"/>
          </a:xfrm>
        </p:grpSpPr>
        <p:pic>
          <p:nvPicPr>
            <p:cNvPr id="23" name="object 2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34711" y="332231"/>
              <a:ext cx="4134612" cy="552602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6012878" y="1558277"/>
              <a:ext cx="2520315" cy="2814320"/>
            </a:xfrm>
            <a:custGeom>
              <a:avLst/>
              <a:gdLst/>
              <a:ahLst/>
              <a:cxnLst/>
              <a:rect l="l" t="t" r="r" b="b"/>
              <a:pathLst>
                <a:path w="2520315" h="2814320">
                  <a:moveTo>
                    <a:pt x="673" y="2601569"/>
                  </a:moveTo>
                  <a:lnTo>
                    <a:pt x="495" y="2584526"/>
                  </a:lnTo>
                  <a:lnTo>
                    <a:pt x="596" y="2596502"/>
                  </a:lnTo>
                  <a:lnTo>
                    <a:pt x="673" y="2601569"/>
                  </a:lnTo>
                  <a:close/>
                </a:path>
                <a:path w="2520315" h="2814320">
                  <a:moveTo>
                    <a:pt x="1193" y="2636139"/>
                  </a:moveTo>
                  <a:lnTo>
                    <a:pt x="673" y="2601569"/>
                  </a:lnTo>
                  <a:lnTo>
                    <a:pt x="812" y="2615908"/>
                  </a:lnTo>
                  <a:lnTo>
                    <a:pt x="1193" y="2636139"/>
                  </a:lnTo>
                  <a:close/>
                </a:path>
                <a:path w="2520315" h="2814320">
                  <a:moveTo>
                    <a:pt x="1739" y="2665438"/>
                  </a:moveTo>
                  <a:lnTo>
                    <a:pt x="1193" y="2636139"/>
                  </a:lnTo>
                  <a:lnTo>
                    <a:pt x="1409" y="2650896"/>
                  </a:lnTo>
                  <a:lnTo>
                    <a:pt x="1739" y="2665438"/>
                  </a:lnTo>
                  <a:close/>
                </a:path>
                <a:path w="2520315" h="2814320">
                  <a:moveTo>
                    <a:pt x="2362" y="2693555"/>
                  </a:moveTo>
                  <a:lnTo>
                    <a:pt x="1739" y="2665438"/>
                  </a:lnTo>
                  <a:lnTo>
                    <a:pt x="2044" y="2681782"/>
                  </a:lnTo>
                  <a:lnTo>
                    <a:pt x="2362" y="2693555"/>
                  </a:lnTo>
                  <a:close/>
                </a:path>
                <a:path w="2520315" h="2814320">
                  <a:moveTo>
                    <a:pt x="3390" y="2732151"/>
                  </a:moveTo>
                  <a:lnTo>
                    <a:pt x="2362" y="2693555"/>
                  </a:lnTo>
                  <a:lnTo>
                    <a:pt x="2616" y="2705316"/>
                  </a:lnTo>
                  <a:lnTo>
                    <a:pt x="3390" y="2732151"/>
                  </a:lnTo>
                  <a:close/>
                </a:path>
                <a:path w="2520315" h="2814320">
                  <a:moveTo>
                    <a:pt x="4000" y="2753233"/>
                  </a:moveTo>
                  <a:lnTo>
                    <a:pt x="3390" y="2732151"/>
                  </a:lnTo>
                  <a:lnTo>
                    <a:pt x="3822" y="2747886"/>
                  </a:lnTo>
                  <a:lnTo>
                    <a:pt x="4000" y="2753233"/>
                  </a:lnTo>
                  <a:close/>
                </a:path>
                <a:path w="2520315" h="2814320">
                  <a:moveTo>
                    <a:pt x="6159" y="2814205"/>
                  </a:moveTo>
                  <a:lnTo>
                    <a:pt x="4000" y="2753233"/>
                  </a:lnTo>
                  <a:lnTo>
                    <a:pt x="4191" y="2759760"/>
                  </a:lnTo>
                  <a:lnTo>
                    <a:pt x="6159" y="2814205"/>
                  </a:lnTo>
                  <a:close/>
                </a:path>
                <a:path w="2520315" h="2814320">
                  <a:moveTo>
                    <a:pt x="96532" y="1306347"/>
                  </a:moveTo>
                  <a:lnTo>
                    <a:pt x="83375" y="1385570"/>
                  </a:lnTo>
                  <a:lnTo>
                    <a:pt x="74777" y="1441615"/>
                  </a:lnTo>
                  <a:lnTo>
                    <a:pt x="66624" y="1498384"/>
                  </a:lnTo>
                  <a:lnTo>
                    <a:pt x="58902" y="1555838"/>
                  </a:lnTo>
                  <a:lnTo>
                    <a:pt x="51625" y="1613979"/>
                  </a:lnTo>
                  <a:lnTo>
                    <a:pt x="44805" y="1672767"/>
                  </a:lnTo>
                  <a:lnTo>
                    <a:pt x="38442" y="1732178"/>
                  </a:lnTo>
                  <a:lnTo>
                    <a:pt x="32550" y="1792185"/>
                  </a:lnTo>
                  <a:lnTo>
                    <a:pt x="27127" y="1852764"/>
                  </a:lnTo>
                  <a:lnTo>
                    <a:pt x="22174" y="1913902"/>
                  </a:lnTo>
                  <a:lnTo>
                    <a:pt x="17703" y="1975561"/>
                  </a:lnTo>
                  <a:lnTo>
                    <a:pt x="13716" y="2037727"/>
                  </a:lnTo>
                  <a:lnTo>
                    <a:pt x="10236" y="2100376"/>
                  </a:lnTo>
                  <a:lnTo>
                    <a:pt x="7188" y="2164956"/>
                  </a:lnTo>
                  <a:lnTo>
                    <a:pt x="4762" y="2227008"/>
                  </a:lnTo>
                  <a:lnTo>
                    <a:pt x="2794" y="2290953"/>
                  </a:lnTo>
                  <a:lnTo>
                    <a:pt x="1333" y="2355278"/>
                  </a:lnTo>
                  <a:lnTo>
                    <a:pt x="406" y="2419959"/>
                  </a:lnTo>
                  <a:lnTo>
                    <a:pt x="0" y="2484971"/>
                  </a:lnTo>
                  <a:lnTo>
                    <a:pt x="139" y="2550299"/>
                  </a:lnTo>
                  <a:lnTo>
                    <a:pt x="495" y="2584526"/>
                  </a:lnTo>
                  <a:lnTo>
                    <a:pt x="139" y="2542171"/>
                  </a:lnTo>
                  <a:lnTo>
                    <a:pt x="76" y="2484971"/>
                  </a:lnTo>
                  <a:lnTo>
                    <a:pt x="355" y="2433751"/>
                  </a:lnTo>
                  <a:lnTo>
                    <a:pt x="1028" y="2379700"/>
                  </a:lnTo>
                  <a:lnTo>
                    <a:pt x="2057" y="2325776"/>
                  </a:lnTo>
                  <a:lnTo>
                    <a:pt x="3454" y="2272004"/>
                  </a:lnTo>
                  <a:lnTo>
                    <a:pt x="5219" y="2218385"/>
                  </a:lnTo>
                  <a:lnTo>
                    <a:pt x="7416" y="2163483"/>
                  </a:lnTo>
                  <a:lnTo>
                    <a:pt x="9829" y="2111730"/>
                  </a:lnTo>
                  <a:lnTo>
                    <a:pt x="12674" y="2058720"/>
                  </a:lnTo>
                  <a:lnTo>
                    <a:pt x="15875" y="2005952"/>
                  </a:lnTo>
                  <a:lnTo>
                    <a:pt x="19431" y="1953437"/>
                  </a:lnTo>
                  <a:lnTo>
                    <a:pt x="23342" y="1901190"/>
                  </a:lnTo>
                  <a:lnTo>
                    <a:pt x="27609" y="1849234"/>
                  </a:lnTo>
                  <a:lnTo>
                    <a:pt x="32232" y="1797596"/>
                  </a:lnTo>
                  <a:lnTo>
                    <a:pt x="37185" y="1746275"/>
                  </a:lnTo>
                  <a:lnTo>
                    <a:pt x="42494" y="1695297"/>
                  </a:lnTo>
                  <a:lnTo>
                    <a:pt x="48158" y="1644688"/>
                  </a:lnTo>
                  <a:lnTo>
                    <a:pt x="54152" y="1594472"/>
                  </a:lnTo>
                  <a:lnTo>
                    <a:pt x="60490" y="1544637"/>
                  </a:lnTo>
                  <a:lnTo>
                    <a:pt x="67170" y="1495221"/>
                  </a:lnTo>
                  <a:lnTo>
                    <a:pt x="74193" y="1446250"/>
                  </a:lnTo>
                  <a:lnTo>
                    <a:pt x="81546" y="1397736"/>
                  </a:lnTo>
                  <a:lnTo>
                    <a:pt x="89230" y="1349679"/>
                  </a:lnTo>
                  <a:lnTo>
                    <a:pt x="96532" y="1306347"/>
                  </a:lnTo>
                  <a:close/>
                </a:path>
                <a:path w="2520315" h="2814320">
                  <a:moveTo>
                    <a:pt x="98044" y="1297686"/>
                  </a:moveTo>
                  <a:lnTo>
                    <a:pt x="97256" y="1302118"/>
                  </a:lnTo>
                  <a:lnTo>
                    <a:pt x="96532" y="1306347"/>
                  </a:lnTo>
                  <a:lnTo>
                    <a:pt x="98044" y="1297686"/>
                  </a:lnTo>
                  <a:close/>
                </a:path>
                <a:path w="2520315" h="2814320">
                  <a:moveTo>
                    <a:pt x="104749" y="1259903"/>
                  </a:moveTo>
                  <a:lnTo>
                    <a:pt x="101841" y="1275727"/>
                  </a:lnTo>
                  <a:lnTo>
                    <a:pt x="98044" y="1297686"/>
                  </a:lnTo>
                  <a:lnTo>
                    <a:pt x="104749" y="1259903"/>
                  </a:lnTo>
                  <a:close/>
                </a:path>
                <a:path w="2520315" h="2814320">
                  <a:moveTo>
                    <a:pt x="107353" y="1245704"/>
                  </a:moveTo>
                  <a:lnTo>
                    <a:pt x="105600" y="1255064"/>
                  </a:lnTo>
                  <a:lnTo>
                    <a:pt x="104749" y="1259903"/>
                  </a:lnTo>
                  <a:lnTo>
                    <a:pt x="107353" y="1245704"/>
                  </a:lnTo>
                  <a:close/>
                </a:path>
                <a:path w="2520315" h="2814320">
                  <a:moveTo>
                    <a:pt x="113601" y="1212202"/>
                  </a:moveTo>
                  <a:lnTo>
                    <a:pt x="111696" y="1221994"/>
                  </a:lnTo>
                  <a:lnTo>
                    <a:pt x="107353" y="1245704"/>
                  </a:lnTo>
                  <a:lnTo>
                    <a:pt x="113601" y="1212202"/>
                  </a:lnTo>
                  <a:close/>
                </a:path>
                <a:path w="2520315" h="2814320">
                  <a:moveTo>
                    <a:pt x="117221" y="1193520"/>
                  </a:moveTo>
                  <a:lnTo>
                    <a:pt x="114287" y="1208532"/>
                  </a:lnTo>
                  <a:lnTo>
                    <a:pt x="113601" y="1212202"/>
                  </a:lnTo>
                  <a:lnTo>
                    <a:pt x="117221" y="1193520"/>
                  </a:lnTo>
                  <a:close/>
                </a:path>
                <a:path w="2520315" h="2814320">
                  <a:moveTo>
                    <a:pt x="122986" y="1164132"/>
                  </a:moveTo>
                  <a:lnTo>
                    <a:pt x="121970" y="1169060"/>
                  </a:lnTo>
                  <a:lnTo>
                    <a:pt x="117221" y="1193520"/>
                  </a:lnTo>
                  <a:lnTo>
                    <a:pt x="122986" y="1164132"/>
                  </a:lnTo>
                  <a:close/>
                </a:path>
                <a:path w="2520315" h="2814320">
                  <a:moveTo>
                    <a:pt x="128930" y="1135100"/>
                  </a:moveTo>
                  <a:lnTo>
                    <a:pt x="123291" y="1162558"/>
                  </a:lnTo>
                  <a:lnTo>
                    <a:pt x="122986" y="1164132"/>
                  </a:lnTo>
                  <a:lnTo>
                    <a:pt x="128930" y="1135100"/>
                  </a:lnTo>
                  <a:close/>
                </a:path>
                <a:path w="2520315" h="2814320">
                  <a:moveTo>
                    <a:pt x="135445" y="1104074"/>
                  </a:moveTo>
                  <a:lnTo>
                    <a:pt x="132613" y="1117130"/>
                  </a:lnTo>
                  <a:lnTo>
                    <a:pt x="128930" y="1135100"/>
                  </a:lnTo>
                  <a:lnTo>
                    <a:pt x="132664" y="1116977"/>
                  </a:lnTo>
                  <a:lnTo>
                    <a:pt x="135445" y="1104074"/>
                  </a:lnTo>
                  <a:close/>
                </a:path>
                <a:path w="2520315" h="2814320">
                  <a:moveTo>
                    <a:pt x="142938" y="1069416"/>
                  </a:moveTo>
                  <a:lnTo>
                    <a:pt x="142290" y="1072286"/>
                  </a:lnTo>
                  <a:lnTo>
                    <a:pt x="135445" y="1104074"/>
                  </a:lnTo>
                  <a:lnTo>
                    <a:pt x="142938" y="1069416"/>
                  </a:lnTo>
                  <a:close/>
                </a:path>
                <a:path w="2520315" h="2814320">
                  <a:moveTo>
                    <a:pt x="147142" y="1050772"/>
                  </a:moveTo>
                  <a:lnTo>
                    <a:pt x="143725" y="1065771"/>
                  </a:lnTo>
                  <a:lnTo>
                    <a:pt x="142938" y="1069416"/>
                  </a:lnTo>
                  <a:lnTo>
                    <a:pt x="147142" y="1050772"/>
                  </a:lnTo>
                  <a:close/>
                </a:path>
                <a:path w="2520315" h="2814320">
                  <a:moveTo>
                    <a:pt x="153746" y="1021778"/>
                  </a:moveTo>
                  <a:lnTo>
                    <a:pt x="152273" y="1028039"/>
                  </a:lnTo>
                  <a:lnTo>
                    <a:pt x="147142" y="1050772"/>
                  </a:lnTo>
                  <a:lnTo>
                    <a:pt x="153746" y="1021778"/>
                  </a:lnTo>
                  <a:close/>
                </a:path>
                <a:path w="2520315" h="2814320">
                  <a:moveTo>
                    <a:pt x="158508" y="1001636"/>
                  </a:moveTo>
                  <a:lnTo>
                    <a:pt x="155194" y="1015441"/>
                  </a:lnTo>
                  <a:lnTo>
                    <a:pt x="153746" y="1021778"/>
                  </a:lnTo>
                  <a:lnTo>
                    <a:pt x="158508" y="1001636"/>
                  </a:lnTo>
                  <a:close/>
                </a:path>
                <a:path w="2520315" h="2814320">
                  <a:moveTo>
                    <a:pt x="164833" y="975233"/>
                  </a:moveTo>
                  <a:lnTo>
                    <a:pt x="162572" y="984415"/>
                  </a:lnTo>
                  <a:lnTo>
                    <a:pt x="158508" y="1001636"/>
                  </a:lnTo>
                  <a:lnTo>
                    <a:pt x="164833" y="975233"/>
                  </a:lnTo>
                  <a:close/>
                </a:path>
                <a:path w="2520315" h="2814320">
                  <a:moveTo>
                    <a:pt x="170116" y="953884"/>
                  </a:moveTo>
                  <a:lnTo>
                    <a:pt x="167043" y="966025"/>
                  </a:lnTo>
                  <a:lnTo>
                    <a:pt x="164833" y="975233"/>
                  </a:lnTo>
                  <a:lnTo>
                    <a:pt x="170116" y="953884"/>
                  </a:lnTo>
                  <a:close/>
                </a:path>
                <a:path w="2520315" h="2814320">
                  <a:moveTo>
                    <a:pt x="176136" y="930021"/>
                  </a:moveTo>
                  <a:lnTo>
                    <a:pt x="173189" y="941412"/>
                  </a:lnTo>
                  <a:lnTo>
                    <a:pt x="170116" y="953884"/>
                  </a:lnTo>
                  <a:lnTo>
                    <a:pt x="176136" y="930021"/>
                  </a:lnTo>
                  <a:close/>
                </a:path>
                <a:path w="2520315" h="2814320">
                  <a:moveTo>
                    <a:pt x="182029" y="907199"/>
                  </a:moveTo>
                  <a:lnTo>
                    <a:pt x="179285" y="917549"/>
                  </a:lnTo>
                  <a:lnTo>
                    <a:pt x="176136" y="930021"/>
                  </a:lnTo>
                  <a:lnTo>
                    <a:pt x="182029" y="907199"/>
                  </a:lnTo>
                  <a:close/>
                </a:path>
                <a:path w="2520315" h="2814320">
                  <a:moveTo>
                    <a:pt x="187502" y="886574"/>
                  </a:moveTo>
                  <a:lnTo>
                    <a:pt x="184124" y="899071"/>
                  </a:lnTo>
                  <a:lnTo>
                    <a:pt x="182029" y="907199"/>
                  </a:lnTo>
                  <a:lnTo>
                    <a:pt x="187502" y="886574"/>
                  </a:lnTo>
                  <a:close/>
                </a:path>
                <a:path w="2520315" h="2814320">
                  <a:moveTo>
                    <a:pt x="194271" y="861504"/>
                  </a:moveTo>
                  <a:lnTo>
                    <a:pt x="191897" y="870038"/>
                  </a:lnTo>
                  <a:lnTo>
                    <a:pt x="187502" y="886574"/>
                  </a:lnTo>
                  <a:lnTo>
                    <a:pt x="194271" y="861504"/>
                  </a:lnTo>
                  <a:close/>
                </a:path>
                <a:path w="2520315" h="2814320">
                  <a:moveTo>
                    <a:pt x="197091" y="851382"/>
                  </a:moveTo>
                  <a:lnTo>
                    <a:pt x="195389" y="857389"/>
                  </a:lnTo>
                  <a:lnTo>
                    <a:pt x="194271" y="861504"/>
                  </a:lnTo>
                  <a:lnTo>
                    <a:pt x="197091" y="851382"/>
                  </a:lnTo>
                  <a:close/>
                </a:path>
                <a:path w="2520315" h="2814320">
                  <a:moveTo>
                    <a:pt x="211061" y="802398"/>
                  </a:moveTo>
                  <a:lnTo>
                    <a:pt x="204876" y="823518"/>
                  </a:lnTo>
                  <a:lnTo>
                    <a:pt x="197091" y="851382"/>
                  </a:lnTo>
                  <a:lnTo>
                    <a:pt x="211061" y="802398"/>
                  </a:lnTo>
                  <a:close/>
                </a:path>
                <a:path w="2520315" h="2814320">
                  <a:moveTo>
                    <a:pt x="214299" y="791349"/>
                  </a:moveTo>
                  <a:lnTo>
                    <a:pt x="212890" y="795997"/>
                  </a:lnTo>
                  <a:lnTo>
                    <a:pt x="211061" y="802398"/>
                  </a:lnTo>
                  <a:lnTo>
                    <a:pt x="214299" y="791349"/>
                  </a:lnTo>
                  <a:close/>
                </a:path>
                <a:path w="2520315" h="2814320">
                  <a:moveTo>
                    <a:pt x="230339" y="738644"/>
                  </a:moveTo>
                  <a:lnTo>
                    <a:pt x="218211" y="778002"/>
                  </a:lnTo>
                  <a:lnTo>
                    <a:pt x="214299" y="791349"/>
                  </a:lnTo>
                  <a:lnTo>
                    <a:pt x="230339" y="738644"/>
                  </a:lnTo>
                  <a:close/>
                </a:path>
                <a:path w="2520315" h="2814320">
                  <a:moveTo>
                    <a:pt x="247992" y="684123"/>
                  </a:moveTo>
                  <a:lnTo>
                    <a:pt x="245960" y="690092"/>
                  </a:lnTo>
                  <a:lnTo>
                    <a:pt x="231914" y="733513"/>
                  </a:lnTo>
                  <a:lnTo>
                    <a:pt x="231013" y="736434"/>
                  </a:lnTo>
                  <a:lnTo>
                    <a:pt x="247992" y="684123"/>
                  </a:lnTo>
                  <a:close/>
                </a:path>
                <a:path w="2520315" h="2814320">
                  <a:moveTo>
                    <a:pt x="252895" y="669696"/>
                  </a:moveTo>
                  <a:lnTo>
                    <a:pt x="249351" y="679945"/>
                  </a:lnTo>
                  <a:lnTo>
                    <a:pt x="247992" y="684123"/>
                  </a:lnTo>
                  <a:lnTo>
                    <a:pt x="252895" y="669696"/>
                  </a:lnTo>
                  <a:close/>
                </a:path>
                <a:path w="2520315" h="2814320">
                  <a:moveTo>
                    <a:pt x="264820" y="635254"/>
                  </a:moveTo>
                  <a:lnTo>
                    <a:pt x="260362" y="647750"/>
                  </a:lnTo>
                  <a:lnTo>
                    <a:pt x="252895" y="669696"/>
                  </a:lnTo>
                  <a:lnTo>
                    <a:pt x="264820" y="635254"/>
                  </a:lnTo>
                  <a:close/>
                </a:path>
                <a:path w="2520315" h="2814320">
                  <a:moveTo>
                    <a:pt x="271602" y="616280"/>
                  </a:moveTo>
                  <a:lnTo>
                    <a:pt x="268274" y="625297"/>
                  </a:lnTo>
                  <a:lnTo>
                    <a:pt x="264820" y="635254"/>
                  </a:lnTo>
                  <a:lnTo>
                    <a:pt x="271602" y="616280"/>
                  </a:lnTo>
                  <a:close/>
                </a:path>
                <a:path w="2520315" h="2814320">
                  <a:moveTo>
                    <a:pt x="282346" y="587222"/>
                  </a:moveTo>
                  <a:lnTo>
                    <a:pt x="275094" y="606526"/>
                  </a:lnTo>
                  <a:lnTo>
                    <a:pt x="271602" y="616280"/>
                  </a:lnTo>
                  <a:lnTo>
                    <a:pt x="282346" y="587222"/>
                  </a:lnTo>
                  <a:close/>
                </a:path>
                <a:path w="2520315" h="2814320">
                  <a:moveTo>
                    <a:pt x="289483" y="568223"/>
                  </a:moveTo>
                  <a:lnTo>
                    <a:pt x="287642" y="572909"/>
                  </a:lnTo>
                  <a:lnTo>
                    <a:pt x="282346" y="587222"/>
                  </a:lnTo>
                  <a:lnTo>
                    <a:pt x="289483" y="568223"/>
                  </a:lnTo>
                  <a:close/>
                </a:path>
                <a:path w="2520315" h="2814320">
                  <a:moveTo>
                    <a:pt x="305689" y="527151"/>
                  </a:moveTo>
                  <a:lnTo>
                    <a:pt x="290169" y="566420"/>
                  </a:lnTo>
                  <a:lnTo>
                    <a:pt x="289483" y="568223"/>
                  </a:lnTo>
                  <a:lnTo>
                    <a:pt x="305689" y="527151"/>
                  </a:lnTo>
                  <a:close/>
                </a:path>
                <a:path w="2520315" h="2814320">
                  <a:moveTo>
                    <a:pt x="314629" y="505688"/>
                  </a:moveTo>
                  <a:lnTo>
                    <a:pt x="307416" y="522795"/>
                  </a:lnTo>
                  <a:lnTo>
                    <a:pt x="305689" y="527151"/>
                  </a:lnTo>
                  <a:lnTo>
                    <a:pt x="314629" y="505688"/>
                  </a:lnTo>
                  <a:close/>
                </a:path>
                <a:path w="2520315" h="2814320">
                  <a:moveTo>
                    <a:pt x="323570" y="484479"/>
                  </a:moveTo>
                  <a:lnTo>
                    <a:pt x="321284" y="489699"/>
                  </a:lnTo>
                  <a:lnTo>
                    <a:pt x="314629" y="505688"/>
                  </a:lnTo>
                  <a:lnTo>
                    <a:pt x="323570" y="484479"/>
                  </a:lnTo>
                  <a:close/>
                </a:path>
                <a:path w="2520315" h="2814320">
                  <a:moveTo>
                    <a:pt x="333362" y="462140"/>
                  </a:moveTo>
                  <a:lnTo>
                    <a:pt x="327596" y="474941"/>
                  </a:lnTo>
                  <a:lnTo>
                    <a:pt x="323570" y="484479"/>
                  </a:lnTo>
                  <a:lnTo>
                    <a:pt x="333362" y="462140"/>
                  </a:lnTo>
                  <a:close/>
                </a:path>
                <a:path w="2520315" h="2814320">
                  <a:moveTo>
                    <a:pt x="341871" y="443268"/>
                  </a:moveTo>
                  <a:lnTo>
                    <a:pt x="337312" y="453136"/>
                  </a:lnTo>
                  <a:lnTo>
                    <a:pt x="333362" y="462140"/>
                  </a:lnTo>
                  <a:lnTo>
                    <a:pt x="341871" y="443268"/>
                  </a:lnTo>
                  <a:close/>
                </a:path>
                <a:path w="2520315" h="2814320">
                  <a:moveTo>
                    <a:pt x="351878" y="421627"/>
                  </a:moveTo>
                  <a:lnTo>
                    <a:pt x="348157" y="429348"/>
                  </a:lnTo>
                  <a:lnTo>
                    <a:pt x="341871" y="443268"/>
                  </a:lnTo>
                  <a:lnTo>
                    <a:pt x="351878" y="421627"/>
                  </a:lnTo>
                  <a:close/>
                </a:path>
                <a:path w="2520315" h="2814320">
                  <a:moveTo>
                    <a:pt x="360984" y="402793"/>
                  </a:moveTo>
                  <a:lnTo>
                    <a:pt x="353656" y="417804"/>
                  </a:lnTo>
                  <a:lnTo>
                    <a:pt x="351878" y="421627"/>
                  </a:lnTo>
                  <a:lnTo>
                    <a:pt x="360984" y="402793"/>
                  </a:lnTo>
                  <a:close/>
                </a:path>
                <a:path w="2520315" h="2814320">
                  <a:moveTo>
                    <a:pt x="375285" y="374065"/>
                  </a:moveTo>
                  <a:lnTo>
                    <a:pt x="369074" y="386041"/>
                  </a:lnTo>
                  <a:lnTo>
                    <a:pt x="360984" y="402793"/>
                  </a:lnTo>
                  <a:lnTo>
                    <a:pt x="370306" y="383717"/>
                  </a:lnTo>
                  <a:lnTo>
                    <a:pt x="375285" y="374065"/>
                  </a:lnTo>
                  <a:close/>
                </a:path>
                <a:path w="2520315" h="2814320">
                  <a:moveTo>
                    <a:pt x="388086" y="349364"/>
                  </a:moveTo>
                  <a:lnTo>
                    <a:pt x="387248" y="350913"/>
                  </a:lnTo>
                  <a:lnTo>
                    <a:pt x="375285" y="374065"/>
                  </a:lnTo>
                  <a:lnTo>
                    <a:pt x="388086" y="349364"/>
                  </a:lnTo>
                  <a:close/>
                </a:path>
                <a:path w="2520315" h="2814320">
                  <a:moveTo>
                    <a:pt x="397090" y="332905"/>
                  </a:moveTo>
                  <a:lnTo>
                    <a:pt x="390347" y="345008"/>
                  </a:lnTo>
                  <a:lnTo>
                    <a:pt x="388086" y="349364"/>
                  </a:lnTo>
                  <a:lnTo>
                    <a:pt x="397090" y="332905"/>
                  </a:lnTo>
                  <a:close/>
                </a:path>
                <a:path w="2520315" h="2814320">
                  <a:moveTo>
                    <a:pt x="407974" y="313385"/>
                  </a:moveTo>
                  <a:lnTo>
                    <a:pt x="404482" y="319405"/>
                  </a:lnTo>
                  <a:lnTo>
                    <a:pt x="397090" y="332905"/>
                  </a:lnTo>
                  <a:lnTo>
                    <a:pt x="407974" y="313385"/>
                  </a:lnTo>
                  <a:close/>
                </a:path>
                <a:path w="2520315" h="2814320">
                  <a:moveTo>
                    <a:pt x="416839" y="298119"/>
                  </a:moveTo>
                  <a:lnTo>
                    <a:pt x="411937" y="306273"/>
                  </a:lnTo>
                  <a:lnTo>
                    <a:pt x="407974" y="313385"/>
                  </a:lnTo>
                  <a:lnTo>
                    <a:pt x="416839" y="298119"/>
                  </a:lnTo>
                  <a:close/>
                </a:path>
                <a:path w="2520315" h="2814320">
                  <a:moveTo>
                    <a:pt x="428701" y="278371"/>
                  </a:moveTo>
                  <a:lnTo>
                    <a:pt x="422008" y="289217"/>
                  </a:lnTo>
                  <a:lnTo>
                    <a:pt x="416839" y="298119"/>
                  </a:lnTo>
                  <a:lnTo>
                    <a:pt x="428701" y="278371"/>
                  </a:lnTo>
                  <a:close/>
                </a:path>
                <a:path w="2520315" h="2814320">
                  <a:moveTo>
                    <a:pt x="436714" y="265391"/>
                  </a:moveTo>
                  <a:lnTo>
                    <a:pt x="433844" y="269811"/>
                  </a:lnTo>
                  <a:lnTo>
                    <a:pt x="428701" y="278371"/>
                  </a:lnTo>
                  <a:lnTo>
                    <a:pt x="436714" y="265391"/>
                  </a:lnTo>
                  <a:close/>
                </a:path>
                <a:path w="2520315" h="2814320">
                  <a:moveTo>
                    <a:pt x="452005" y="241833"/>
                  </a:moveTo>
                  <a:lnTo>
                    <a:pt x="439801" y="260375"/>
                  </a:lnTo>
                  <a:lnTo>
                    <a:pt x="436714" y="265391"/>
                  </a:lnTo>
                  <a:lnTo>
                    <a:pt x="452005" y="241833"/>
                  </a:lnTo>
                  <a:close/>
                </a:path>
                <a:path w="2520315" h="2814320">
                  <a:moveTo>
                    <a:pt x="456844" y="234480"/>
                  </a:moveTo>
                  <a:lnTo>
                    <a:pt x="456031" y="235635"/>
                  </a:lnTo>
                  <a:lnTo>
                    <a:pt x="452005" y="241833"/>
                  </a:lnTo>
                  <a:lnTo>
                    <a:pt x="456844" y="234480"/>
                  </a:lnTo>
                  <a:close/>
                </a:path>
                <a:path w="2520315" h="2814320">
                  <a:moveTo>
                    <a:pt x="477735" y="204851"/>
                  </a:moveTo>
                  <a:lnTo>
                    <a:pt x="476224" y="206844"/>
                  </a:lnTo>
                  <a:lnTo>
                    <a:pt x="457873" y="232918"/>
                  </a:lnTo>
                  <a:lnTo>
                    <a:pt x="456844" y="234480"/>
                  </a:lnTo>
                  <a:lnTo>
                    <a:pt x="477735" y="204851"/>
                  </a:lnTo>
                  <a:close/>
                </a:path>
                <a:path w="2520315" h="2814320">
                  <a:moveTo>
                    <a:pt x="481672" y="199631"/>
                  </a:moveTo>
                  <a:lnTo>
                    <a:pt x="478497" y="203771"/>
                  </a:lnTo>
                  <a:lnTo>
                    <a:pt x="477735" y="204851"/>
                  </a:lnTo>
                  <a:lnTo>
                    <a:pt x="481672" y="199631"/>
                  </a:lnTo>
                  <a:close/>
                </a:path>
                <a:path w="2520315" h="2814320">
                  <a:moveTo>
                    <a:pt x="498983" y="177088"/>
                  </a:moveTo>
                  <a:lnTo>
                    <a:pt x="494830" y="182206"/>
                  </a:lnTo>
                  <a:lnTo>
                    <a:pt x="481672" y="199631"/>
                  </a:lnTo>
                  <a:lnTo>
                    <a:pt x="498983" y="177088"/>
                  </a:lnTo>
                  <a:close/>
                </a:path>
                <a:path w="2520315" h="2814320">
                  <a:moveTo>
                    <a:pt x="505040" y="169633"/>
                  </a:moveTo>
                  <a:lnTo>
                    <a:pt x="501205" y="174193"/>
                  </a:lnTo>
                  <a:lnTo>
                    <a:pt x="498983" y="177088"/>
                  </a:lnTo>
                  <a:lnTo>
                    <a:pt x="505040" y="169633"/>
                  </a:lnTo>
                  <a:close/>
                </a:path>
                <a:path w="2520315" h="2814320">
                  <a:moveTo>
                    <a:pt x="520738" y="150990"/>
                  </a:moveTo>
                  <a:lnTo>
                    <a:pt x="513689" y="159004"/>
                  </a:lnTo>
                  <a:lnTo>
                    <a:pt x="505040" y="169633"/>
                  </a:lnTo>
                  <a:lnTo>
                    <a:pt x="520738" y="150990"/>
                  </a:lnTo>
                  <a:close/>
                </a:path>
                <a:path w="2520315" h="2814320">
                  <a:moveTo>
                    <a:pt x="527113" y="143738"/>
                  </a:moveTo>
                  <a:lnTo>
                    <a:pt x="524154" y="146926"/>
                  </a:lnTo>
                  <a:lnTo>
                    <a:pt x="520738" y="150990"/>
                  </a:lnTo>
                  <a:lnTo>
                    <a:pt x="527113" y="143738"/>
                  </a:lnTo>
                  <a:close/>
                </a:path>
                <a:path w="2520315" h="2814320">
                  <a:moveTo>
                    <a:pt x="543356" y="126238"/>
                  </a:moveTo>
                  <a:lnTo>
                    <a:pt x="532803" y="137274"/>
                  </a:lnTo>
                  <a:lnTo>
                    <a:pt x="527113" y="143738"/>
                  </a:lnTo>
                  <a:lnTo>
                    <a:pt x="543356" y="126238"/>
                  </a:lnTo>
                  <a:close/>
                </a:path>
                <a:path w="2520315" h="2814320">
                  <a:moveTo>
                    <a:pt x="549008" y="120332"/>
                  </a:moveTo>
                  <a:lnTo>
                    <a:pt x="547331" y="121958"/>
                  </a:lnTo>
                  <a:lnTo>
                    <a:pt x="543356" y="126238"/>
                  </a:lnTo>
                  <a:lnTo>
                    <a:pt x="549008" y="120332"/>
                  </a:lnTo>
                  <a:close/>
                </a:path>
                <a:path w="2520315" h="2814320">
                  <a:moveTo>
                    <a:pt x="569023" y="100914"/>
                  </a:moveTo>
                  <a:lnTo>
                    <a:pt x="552157" y="117030"/>
                  </a:lnTo>
                  <a:lnTo>
                    <a:pt x="549008" y="120332"/>
                  </a:lnTo>
                  <a:lnTo>
                    <a:pt x="569023" y="100914"/>
                  </a:lnTo>
                  <a:close/>
                </a:path>
                <a:path w="2520315" h="2814320">
                  <a:moveTo>
                    <a:pt x="570941" y="99072"/>
                  </a:moveTo>
                  <a:lnTo>
                    <a:pt x="570687" y="99301"/>
                  </a:lnTo>
                  <a:lnTo>
                    <a:pt x="569023" y="100914"/>
                  </a:lnTo>
                  <a:lnTo>
                    <a:pt x="570941" y="99072"/>
                  </a:lnTo>
                  <a:close/>
                </a:path>
                <a:path w="2520315" h="2814320">
                  <a:moveTo>
                    <a:pt x="593026" y="79997"/>
                  </a:moveTo>
                  <a:lnTo>
                    <a:pt x="591578" y="81127"/>
                  </a:lnTo>
                  <a:lnTo>
                    <a:pt x="571754" y="98310"/>
                  </a:lnTo>
                  <a:lnTo>
                    <a:pt x="570941" y="99072"/>
                  </a:lnTo>
                  <a:lnTo>
                    <a:pt x="593026" y="79997"/>
                  </a:lnTo>
                  <a:close/>
                </a:path>
                <a:path w="2520315" h="2814320">
                  <a:moveTo>
                    <a:pt x="599795" y="74726"/>
                  </a:moveTo>
                  <a:lnTo>
                    <a:pt x="594233" y="78955"/>
                  </a:lnTo>
                  <a:lnTo>
                    <a:pt x="593026" y="79997"/>
                  </a:lnTo>
                  <a:lnTo>
                    <a:pt x="599795" y="74726"/>
                  </a:lnTo>
                  <a:close/>
                </a:path>
                <a:path w="2520315" h="2814320">
                  <a:moveTo>
                    <a:pt x="614807" y="63322"/>
                  </a:moveTo>
                  <a:lnTo>
                    <a:pt x="611632" y="65519"/>
                  </a:lnTo>
                  <a:lnTo>
                    <a:pt x="599795" y="74726"/>
                  </a:lnTo>
                  <a:lnTo>
                    <a:pt x="614807" y="63322"/>
                  </a:lnTo>
                  <a:close/>
                </a:path>
                <a:path w="2520315" h="2814320">
                  <a:moveTo>
                    <a:pt x="624357" y="56718"/>
                  </a:moveTo>
                  <a:lnTo>
                    <a:pt x="617931" y="60934"/>
                  </a:lnTo>
                  <a:lnTo>
                    <a:pt x="614807" y="63322"/>
                  </a:lnTo>
                  <a:lnTo>
                    <a:pt x="624357" y="56718"/>
                  </a:lnTo>
                  <a:close/>
                </a:path>
                <a:path w="2520315" h="2814320">
                  <a:moveTo>
                    <a:pt x="636701" y="48577"/>
                  </a:moveTo>
                  <a:lnTo>
                    <a:pt x="631901" y="51485"/>
                  </a:lnTo>
                  <a:lnTo>
                    <a:pt x="624357" y="56718"/>
                  </a:lnTo>
                  <a:lnTo>
                    <a:pt x="636701" y="48577"/>
                  </a:lnTo>
                  <a:close/>
                </a:path>
                <a:path w="2520315" h="2814320">
                  <a:moveTo>
                    <a:pt x="647357" y="42125"/>
                  </a:moveTo>
                  <a:lnTo>
                    <a:pt x="641781" y="45237"/>
                  </a:lnTo>
                  <a:lnTo>
                    <a:pt x="636701" y="48577"/>
                  </a:lnTo>
                  <a:lnTo>
                    <a:pt x="647357" y="42125"/>
                  </a:lnTo>
                  <a:close/>
                </a:path>
                <a:path w="2520315" h="2814320">
                  <a:moveTo>
                    <a:pt x="658837" y="35725"/>
                  </a:moveTo>
                  <a:lnTo>
                    <a:pt x="652386" y="39077"/>
                  </a:lnTo>
                  <a:lnTo>
                    <a:pt x="647357" y="42125"/>
                  </a:lnTo>
                  <a:lnTo>
                    <a:pt x="658837" y="35725"/>
                  </a:lnTo>
                  <a:close/>
                </a:path>
                <a:path w="2520315" h="2814320">
                  <a:moveTo>
                    <a:pt x="669925" y="29959"/>
                  </a:moveTo>
                  <a:lnTo>
                    <a:pt x="665746" y="31864"/>
                  </a:lnTo>
                  <a:lnTo>
                    <a:pt x="658837" y="35725"/>
                  </a:lnTo>
                  <a:lnTo>
                    <a:pt x="669925" y="29959"/>
                  </a:lnTo>
                  <a:close/>
                </a:path>
                <a:path w="2520315" h="2814320">
                  <a:moveTo>
                    <a:pt x="681697" y="24549"/>
                  </a:moveTo>
                  <a:lnTo>
                    <a:pt x="673087" y="28308"/>
                  </a:lnTo>
                  <a:lnTo>
                    <a:pt x="669925" y="29959"/>
                  </a:lnTo>
                  <a:lnTo>
                    <a:pt x="681697" y="24549"/>
                  </a:lnTo>
                  <a:close/>
                </a:path>
                <a:path w="2520315" h="2814320">
                  <a:moveTo>
                    <a:pt x="692264" y="19951"/>
                  </a:moveTo>
                  <a:lnTo>
                    <a:pt x="689825" y="20828"/>
                  </a:lnTo>
                  <a:lnTo>
                    <a:pt x="681697" y="24549"/>
                  </a:lnTo>
                  <a:lnTo>
                    <a:pt x="692264" y="19951"/>
                  </a:lnTo>
                  <a:close/>
                </a:path>
                <a:path w="2520315" h="2814320">
                  <a:moveTo>
                    <a:pt x="698144" y="17830"/>
                  </a:moveTo>
                  <a:lnTo>
                    <a:pt x="693991" y="19189"/>
                  </a:lnTo>
                  <a:lnTo>
                    <a:pt x="692264" y="19951"/>
                  </a:lnTo>
                  <a:lnTo>
                    <a:pt x="698144" y="17830"/>
                  </a:lnTo>
                  <a:close/>
                </a:path>
                <a:path w="2520315" h="2814320">
                  <a:moveTo>
                    <a:pt x="721461" y="10147"/>
                  </a:moveTo>
                  <a:lnTo>
                    <a:pt x="713981" y="12115"/>
                  </a:lnTo>
                  <a:lnTo>
                    <a:pt x="698144" y="17830"/>
                  </a:lnTo>
                  <a:lnTo>
                    <a:pt x="721461" y="10147"/>
                  </a:lnTo>
                  <a:close/>
                </a:path>
                <a:path w="2520315" h="2814320">
                  <a:moveTo>
                    <a:pt x="730656" y="7734"/>
                  </a:moveTo>
                  <a:lnTo>
                    <a:pt x="725932" y="8674"/>
                  </a:lnTo>
                  <a:lnTo>
                    <a:pt x="721461" y="10147"/>
                  </a:lnTo>
                  <a:lnTo>
                    <a:pt x="730656" y="7734"/>
                  </a:lnTo>
                  <a:close/>
                </a:path>
                <a:path w="2520315" h="2814320">
                  <a:moveTo>
                    <a:pt x="752094" y="3441"/>
                  </a:moveTo>
                  <a:lnTo>
                    <a:pt x="738212" y="5753"/>
                  </a:lnTo>
                  <a:lnTo>
                    <a:pt x="730656" y="7734"/>
                  </a:lnTo>
                  <a:lnTo>
                    <a:pt x="752094" y="3441"/>
                  </a:lnTo>
                  <a:close/>
                </a:path>
                <a:path w="2520315" h="2814320">
                  <a:moveTo>
                    <a:pt x="759980" y="2133"/>
                  </a:moveTo>
                  <a:lnTo>
                    <a:pt x="757872" y="2286"/>
                  </a:lnTo>
                  <a:lnTo>
                    <a:pt x="752094" y="3441"/>
                  </a:lnTo>
                  <a:lnTo>
                    <a:pt x="759980" y="2133"/>
                  </a:lnTo>
                  <a:close/>
                </a:path>
                <a:path w="2520315" h="2814320">
                  <a:moveTo>
                    <a:pt x="788466" y="88"/>
                  </a:moveTo>
                  <a:lnTo>
                    <a:pt x="786803" y="38"/>
                  </a:lnTo>
                  <a:lnTo>
                    <a:pt x="762495" y="1727"/>
                  </a:lnTo>
                  <a:lnTo>
                    <a:pt x="759980" y="2133"/>
                  </a:lnTo>
                  <a:lnTo>
                    <a:pt x="788466" y="88"/>
                  </a:lnTo>
                  <a:close/>
                </a:path>
                <a:path w="2520315" h="2814320">
                  <a:moveTo>
                    <a:pt x="794372" y="254"/>
                  </a:moveTo>
                  <a:lnTo>
                    <a:pt x="789749" y="0"/>
                  </a:lnTo>
                  <a:lnTo>
                    <a:pt x="788466" y="88"/>
                  </a:lnTo>
                  <a:lnTo>
                    <a:pt x="794372" y="254"/>
                  </a:lnTo>
                  <a:close/>
                </a:path>
                <a:path w="2520315" h="2814320">
                  <a:moveTo>
                    <a:pt x="817892" y="1549"/>
                  </a:moveTo>
                  <a:lnTo>
                    <a:pt x="811136" y="711"/>
                  </a:lnTo>
                  <a:lnTo>
                    <a:pt x="794372" y="254"/>
                  </a:lnTo>
                  <a:lnTo>
                    <a:pt x="817892" y="1549"/>
                  </a:lnTo>
                  <a:close/>
                </a:path>
                <a:path w="2520315" h="2814320">
                  <a:moveTo>
                    <a:pt x="825868" y="2540"/>
                  </a:moveTo>
                  <a:lnTo>
                    <a:pt x="821550" y="1752"/>
                  </a:lnTo>
                  <a:lnTo>
                    <a:pt x="817892" y="1549"/>
                  </a:lnTo>
                  <a:lnTo>
                    <a:pt x="825868" y="2540"/>
                  </a:lnTo>
                  <a:close/>
                </a:path>
                <a:path w="2520315" h="2814320">
                  <a:moveTo>
                    <a:pt x="849795" y="6908"/>
                  </a:moveTo>
                  <a:lnTo>
                    <a:pt x="835456" y="3733"/>
                  </a:lnTo>
                  <a:lnTo>
                    <a:pt x="825868" y="2540"/>
                  </a:lnTo>
                  <a:lnTo>
                    <a:pt x="849795" y="6908"/>
                  </a:lnTo>
                  <a:close/>
                </a:path>
                <a:path w="2520315" h="2814320">
                  <a:moveTo>
                    <a:pt x="854710" y="8001"/>
                  </a:moveTo>
                  <a:lnTo>
                    <a:pt x="853211" y="7531"/>
                  </a:lnTo>
                  <a:lnTo>
                    <a:pt x="849795" y="6908"/>
                  </a:lnTo>
                  <a:lnTo>
                    <a:pt x="854710" y="8001"/>
                  </a:lnTo>
                  <a:close/>
                </a:path>
                <a:path w="2520315" h="2814320">
                  <a:moveTo>
                    <a:pt x="916000" y="31013"/>
                  </a:moveTo>
                  <a:lnTo>
                    <a:pt x="908202" y="26974"/>
                  </a:lnTo>
                  <a:lnTo>
                    <a:pt x="884008" y="16865"/>
                  </a:lnTo>
                  <a:lnTo>
                    <a:pt x="859751" y="9118"/>
                  </a:lnTo>
                  <a:lnTo>
                    <a:pt x="854710" y="8001"/>
                  </a:lnTo>
                  <a:lnTo>
                    <a:pt x="884707" y="17297"/>
                  </a:lnTo>
                  <a:lnTo>
                    <a:pt x="916000" y="31013"/>
                  </a:lnTo>
                  <a:close/>
                </a:path>
                <a:path w="2520315" h="2814320">
                  <a:moveTo>
                    <a:pt x="1235773" y="431012"/>
                  </a:moveTo>
                  <a:lnTo>
                    <a:pt x="1208900" y="375475"/>
                  </a:lnTo>
                  <a:lnTo>
                    <a:pt x="1187170" y="334251"/>
                  </a:lnTo>
                  <a:lnTo>
                    <a:pt x="1165123" y="295452"/>
                  </a:lnTo>
                  <a:lnTo>
                    <a:pt x="1142809" y="259054"/>
                  </a:lnTo>
                  <a:lnTo>
                    <a:pt x="1120228" y="225069"/>
                  </a:lnTo>
                  <a:lnTo>
                    <a:pt x="1097394" y="193484"/>
                  </a:lnTo>
                  <a:lnTo>
                    <a:pt x="1051077" y="137528"/>
                  </a:lnTo>
                  <a:lnTo>
                    <a:pt x="1004011" y="91147"/>
                  </a:lnTo>
                  <a:lnTo>
                    <a:pt x="956335" y="54305"/>
                  </a:lnTo>
                  <a:lnTo>
                    <a:pt x="916000" y="31013"/>
                  </a:lnTo>
                  <a:lnTo>
                    <a:pt x="947064" y="48653"/>
                  </a:lnTo>
                  <a:lnTo>
                    <a:pt x="977836" y="70154"/>
                  </a:lnTo>
                  <a:lnTo>
                    <a:pt x="1008316" y="95516"/>
                  </a:lnTo>
                  <a:lnTo>
                    <a:pt x="1038440" y="124675"/>
                  </a:lnTo>
                  <a:lnTo>
                    <a:pt x="1068184" y="157607"/>
                  </a:lnTo>
                  <a:lnTo>
                    <a:pt x="1097495" y="194284"/>
                  </a:lnTo>
                  <a:lnTo>
                    <a:pt x="1126363" y="234657"/>
                  </a:lnTo>
                  <a:lnTo>
                    <a:pt x="1154722" y="278701"/>
                  </a:lnTo>
                  <a:lnTo>
                    <a:pt x="1182560" y="326377"/>
                  </a:lnTo>
                  <a:lnTo>
                    <a:pt x="1209827" y="377659"/>
                  </a:lnTo>
                  <a:lnTo>
                    <a:pt x="1235773" y="431012"/>
                  </a:lnTo>
                  <a:close/>
                </a:path>
                <a:path w="2520315" h="2814320">
                  <a:moveTo>
                    <a:pt x="1238072" y="436054"/>
                  </a:moveTo>
                  <a:lnTo>
                    <a:pt x="1236484" y="432485"/>
                  </a:lnTo>
                  <a:lnTo>
                    <a:pt x="1235773" y="431012"/>
                  </a:lnTo>
                  <a:lnTo>
                    <a:pt x="1238072" y="436054"/>
                  </a:lnTo>
                  <a:close/>
                </a:path>
                <a:path w="2520315" h="2814320">
                  <a:moveTo>
                    <a:pt x="1259433" y="483958"/>
                  </a:moveTo>
                  <a:lnTo>
                    <a:pt x="1251419" y="465201"/>
                  </a:lnTo>
                  <a:lnTo>
                    <a:pt x="1238072" y="436054"/>
                  </a:lnTo>
                  <a:lnTo>
                    <a:pt x="1259433" y="483958"/>
                  </a:lnTo>
                  <a:close/>
                </a:path>
                <a:path w="2520315" h="2814320">
                  <a:moveTo>
                    <a:pt x="1265440" y="497992"/>
                  </a:moveTo>
                  <a:lnTo>
                    <a:pt x="1262507" y="490842"/>
                  </a:lnTo>
                  <a:lnTo>
                    <a:pt x="1259433" y="483958"/>
                  </a:lnTo>
                  <a:lnTo>
                    <a:pt x="1265440" y="497992"/>
                  </a:lnTo>
                  <a:close/>
                </a:path>
                <a:path w="2520315" h="2814320">
                  <a:moveTo>
                    <a:pt x="1283271" y="541528"/>
                  </a:moveTo>
                  <a:lnTo>
                    <a:pt x="1272146" y="513702"/>
                  </a:lnTo>
                  <a:lnTo>
                    <a:pt x="1265440" y="497992"/>
                  </a:lnTo>
                  <a:lnTo>
                    <a:pt x="1283271" y="541528"/>
                  </a:lnTo>
                  <a:close/>
                </a:path>
                <a:path w="2520315" h="2814320">
                  <a:moveTo>
                    <a:pt x="1289710" y="557631"/>
                  </a:moveTo>
                  <a:lnTo>
                    <a:pt x="1287843" y="552691"/>
                  </a:lnTo>
                  <a:lnTo>
                    <a:pt x="1283271" y="541528"/>
                  </a:lnTo>
                  <a:lnTo>
                    <a:pt x="1289710" y="557631"/>
                  </a:lnTo>
                  <a:close/>
                </a:path>
                <a:path w="2520315" h="2814320">
                  <a:moveTo>
                    <a:pt x="1312481" y="617994"/>
                  </a:moveTo>
                  <a:lnTo>
                    <a:pt x="1292504" y="564629"/>
                  </a:lnTo>
                  <a:lnTo>
                    <a:pt x="1289710" y="557631"/>
                  </a:lnTo>
                  <a:lnTo>
                    <a:pt x="1312481" y="617994"/>
                  </a:lnTo>
                  <a:close/>
                </a:path>
                <a:path w="2520315" h="2814320">
                  <a:moveTo>
                    <a:pt x="2519997" y="2014740"/>
                  </a:moveTo>
                  <a:lnTo>
                    <a:pt x="2518460" y="1967407"/>
                  </a:lnTo>
                  <a:lnTo>
                    <a:pt x="2513927" y="1920887"/>
                  </a:lnTo>
                  <a:lnTo>
                    <a:pt x="2506484" y="1875269"/>
                  </a:lnTo>
                  <a:lnTo>
                    <a:pt x="2496235" y="1830666"/>
                  </a:lnTo>
                  <a:lnTo>
                    <a:pt x="2483269" y="1787169"/>
                  </a:lnTo>
                  <a:lnTo>
                    <a:pt x="2467686" y="1744853"/>
                  </a:lnTo>
                  <a:lnTo>
                    <a:pt x="2449576" y="1703844"/>
                  </a:lnTo>
                  <a:lnTo>
                    <a:pt x="2429040" y="1664220"/>
                  </a:lnTo>
                  <a:lnTo>
                    <a:pt x="2406154" y="1626069"/>
                  </a:lnTo>
                  <a:lnTo>
                    <a:pt x="2381034" y="1589493"/>
                  </a:lnTo>
                  <a:lnTo>
                    <a:pt x="2353780" y="1554594"/>
                  </a:lnTo>
                  <a:lnTo>
                    <a:pt x="2324455" y="1521460"/>
                  </a:lnTo>
                  <a:lnTo>
                    <a:pt x="2293188" y="1490192"/>
                  </a:lnTo>
                  <a:lnTo>
                    <a:pt x="2260054" y="1460868"/>
                  </a:lnTo>
                  <a:lnTo>
                    <a:pt x="2225154" y="1433614"/>
                  </a:lnTo>
                  <a:lnTo>
                    <a:pt x="2188578" y="1408493"/>
                  </a:lnTo>
                  <a:lnTo>
                    <a:pt x="2150427" y="1385608"/>
                  </a:lnTo>
                  <a:lnTo>
                    <a:pt x="2110803" y="1365072"/>
                  </a:lnTo>
                  <a:lnTo>
                    <a:pt x="2069795" y="1346962"/>
                  </a:lnTo>
                  <a:lnTo>
                    <a:pt x="2027478" y="1331379"/>
                  </a:lnTo>
                  <a:lnTo>
                    <a:pt x="1983981" y="1318412"/>
                  </a:lnTo>
                  <a:lnTo>
                    <a:pt x="1939378" y="1308163"/>
                  </a:lnTo>
                  <a:lnTo>
                    <a:pt x="1893760" y="1300721"/>
                  </a:lnTo>
                  <a:lnTo>
                    <a:pt x="1847240" y="1296187"/>
                  </a:lnTo>
                  <a:lnTo>
                    <a:pt x="1799907" y="1294650"/>
                  </a:lnTo>
                  <a:lnTo>
                    <a:pt x="1752561" y="1296187"/>
                  </a:lnTo>
                  <a:lnTo>
                    <a:pt x="1706041" y="1300721"/>
                  </a:lnTo>
                  <a:lnTo>
                    <a:pt x="1660423" y="1308163"/>
                  </a:lnTo>
                  <a:lnTo>
                    <a:pt x="1615821" y="1318412"/>
                  </a:lnTo>
                  <a:lnTo>
                    <a:pt x="1572323" y="1331379"/>
                  </a:lnTo>
                  <a:lnTo>
                    <a:pt x="1530007" y="1346962"/>
                  </a:lnTo>
                  <a:lnTo>
                    <a:pt x="1488998" y="1365072"/>
                  </a:lnTo>
                  <a:lnTo>
                    <a:pt x="1449374" y="1385608"/>
                  </a:lnTo>
                  <a:lnTo>
                    <a:pt x="1411224" y="1408493"/>
                  </a:lnTo>
                  <a:lnTo>
                    <a:pt x="1374648" y="1433614"/>
                  </a:lnTo>
                  <a:lnTo>
                    <a:pt x="1339748" y="1460868"/>
                  </a:lnTo>
                  <a:lnTo>
                    <a:pt x="1306614" y="1490192"/>
                  </a:lnTo>
                  <a:lnTo>
                    <a:pt x="1275346" y="1521460"/>
                  </a:lnTo>
                  <a:lnTo>
                    <a:pt x="1246022" y="1554594"/>
                  </a:lnTo>
                  <a:lnTo>
                    <a:pt x="1218768" y="1589493"/>
                  </a:lnTo>
                  <a:lnTo>
                    <a:pt x="1193647" y="1626069"/>
                  </a:lnTo>
                  <a:lnTo>
                    <a:pt x="1170762" y="1664220"/>
                  </a:lnTo>
                  <a:lnTo>
                    <a:pt x="1150226" y="1703844"/>
                  </a:lnTo>
                  <a:lnTo>
                    <a:pt x="1132116" y="1744853"/>
                  </a:lnTo>
                  <a:lnTo>
                    <a:pt x="1116533" y="1787169"/>
                  </a:lnTo>
                  <a:lnTo>
                    <a:pt x="1103566" y="1830666"/>
                  </a:lnTo>
                  <a:lnTo>
                    <a:pt x="1093317" y="1875269"/>
                  </a:lnTo>
                  <a:lnTo>
                    <a:pt x="1085875" y="1920887"/>
                  </a:lnTo>
                  <a:lnTo>
                    <a:pt x="1081341" y="1967407"/>
                  </a:lnTo>
                  <a:lnTo>
                    <a:pt x="1079817" y="2014740"/>
                  </a:lnTo>
                  <a:lnTo>
                    <a:pt x="1081341" y="2062086"/>
                  </a:lnTo>
                  <a:lnTo>
                    <a:pt x="1085875" y="2108606"/>
                  </a:lnTo>
                  <a:lnTo>
                    <a:pt x="1093317" y="2154224"/>
                  </a:lnTo>
                  <a:lnTo>
                    <a:pt x="1103566" y="2198827"/>
                  </a:lnTo>
                  <a:lnTo>
                    <a:pt x="1116533" y="2242324"/>
                  </a:lnTo>
                  <a:lnTo>
                    <a:pt x="1132116" y="2284641"/>
                  </a:lnTo>
                  <a:lnTo>
                    <a:pt x="1150226" y="2325649"/>
                  </a:lnTo>
                  <a:lnTo>
                    <a:pt x="1170762" y="2365273"/>
                  </a:lnTo>
                  <a:lnTo>
                    <a:pt x="1193647" y="2403424"/>
                  </a:lnTo>
                  <a:lnTo>
                    <a:pt x="1218768" y="2440000"/>
                  </a:lnTo>
                  <a:lnTo>
                    <a:pt x="1246022" y="2474899"/>
                  </a:lnTo>
                  <a:lnTo>
                    <a:pt x="1275346" y="2508034"/>
                  </a:lnTo>
                  <a:lnTo>
                    <a:pt x="1306614" y="2539301"/>
                  </a:lnTo>
                  <a:lnTo>
                    <a:pt x="1339748" y="2568625"/>
                  </a:lnTo>
                  <a:lnTo>
                    <a:pt x="1374648" y="2595880"/>
                  </a:lnTo>
                  <a:lnTo>
                    <a:pt x="1411224" y="2621000"/>
                  </a:lnTo>
                  <a:lnTo>
                    <a:pt x="1449374" y="2643886"/>
                  </a:lnTo>
                  <a:lnTo>
                    <a:pt x="1488998" y="2664422"/>
                  </a:lnTo>
                  <a:lnTo>
                    <a:pt x="1530007" y="2682532"/>
                  </a:lnTo>
                  <a:lnTo>
                    <a:pt x="1572323" y="2698115"/>
                  </a:lnTo>
                  <a:lnTo>
                    <a:pt x="1615821" y="2711081"/>
                  </a:lnTo>
                  <a:lnTo>
                    <a:pt x="1660423" y="2721330"/>
                  </a:lnTo>
                  <a:lnTo>
                    <a:pt x="1706041" y="2728772"/>
                  </a:lnTo>
                  <a:lnTo>
                    <a:pt x="1752561" y="2733306"/>
                  </a:lnTo>
                  <a:lnTo>
                    <a:pt x="1799907" y="2734830"/>
                  </a:lnTo>
                  <a:lnTo>
                    <a:pt x="1847240" y="2733306"/>
                  </a:lnTo>
                  <a:lnTo>
                    <a:pt x="1893760" y="2728772"/>
                  </a:lnTo>
                  <a:lnTo>
                    <a:pt x="1939378" y="2721330"/>
                  </a:lnTo>
                  <a:lnTo>
                    <a:pt x="1983981" y="2711081"/>
                  </a:lnTo>
                  <a:lnTo>
                    <a:pt x="2027478" y="2698115"/>
                  </a:lnTo>
                  <a:lnTo>
                    <a:pt x="2069795" y="2682532"/>
                  </a:lnTo>
                  <a:lnTo>
                    <a:pt x="2110803" y="2664422"/>
                  </a:lnTo>
                  <a:lnTo>
                    <a:pt x="2150427" y="2643886"/>
                  </a:lnTo>
                  <a:lnTo>
                    <a:pt x="2188578" y="2621000"/>
                  </a:lnTo>
                  <a:lnTo>
                    <a:pt x="2225154" y="2595880"/>
                  </a:lnTo>
                  <a:lnTo>
                    <a:pt x="2260054" y="2568625"/>
                  </a:lnTo>
                  <a:lnTo>
                    <a:pt x="2293188" y="2539301"/>
                  </a:lnTo>
                  <a:lnTo>
                    <a:pt x="2324455" y="2508034"/>
                  </a:lnTo>
                  <a:lnTo>
                    <a:pt x="2353780" y="2474899"/>
                  </a:lnTo>
                  <a:lnTo>
                    <a:pt x="2381034" y="2440000"/>
                  </a:lnTo>
                  <a:lnTo>
                    <a:pt x="2406154" y="2403424"/>
                  </a:lnTo>
                  <a:lnTo>
                    <a:pt x="2429040" y="2365273"/>
                  </a:lnTo>
                  <a:lnTo>
                    <a:pt x="2449576" y="2325649"/>
                  </a:lnTo>
                  <a:lnTo>
                    <a:pt x="2467686" y="2284641"/>
                  </a:lnTo>
                  <a:lnTo>
                    <a:pt x="2483269" y="2242324"/>
                  </a:lnTo>
                  <a:lnTo>
                    <a:pt x="2496235" y="2198827"/>
                  </a:lnTo>
                  <a:lnTo>
                    <a:pt x="2506484" y="2154224"/>
                  </a:lnTo>
                  <a:lnTo>
                    <a:pt x="2513927" y="2108606"/>
                  </a:lnTo>
                  <a:lnTo>
                    <a:pt x="2518460" y="2062086"/>
                  </a:lnTo>
                  <a:lnTo>
                    <a:pt x="2519997" y="201474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012889" y="1558265"/>
              <a:ext cx="1312545" cy="2814320"/>
            </a:xfrm>
            <a:custGeom>
              <a:avLst/>
              <a:gdLst/>
              <a:ahLst/>
              <a:cxnLst/>
              <a:rect l="l" t="t" r="r" b="b"/>
              <a:pathLst>
                <a:path w="1312545" h="2814320">
                  <a:moveTo>
                    <a:pt x="6148" y="2814217"/>
                  </a:moveTo>
                  <a:lnTo>
                    <a:pt x="3812" y="2747893"/>
                  </a:lnTo>
                  <a:lnTo>
                    <a:pt x="2035" y="2681782"/>
                  </a:lnTo>
                  <a:lnTo>
                    <a:pt x="811" y="2615909"/>
                  </a:lnTo>
                  <a:lnTo>
                    <a:pt x="135" y="2550298"/>
                  </a:lnTo>
                  <a:lnTo>
                    <a:pt x="0" y="2484974"/>
                  </a:lnTo>
                  <a:lnTo>
                    <a:pt x="400" y="2419959"/>
                  </a:lnTo>
                  <a:lnTo>
                    <a:pt x="1330" y="2355279"/>
                  </a:lnTo>
                  <a:lnTo>
                    <a:pt x="2783" y="2290957"/>
                  </a:lnTo>
                  <a:lnTo>
                    <a:pt x="4754" y="2227018"/>
                  </a:lnTo>
                  <a:lnTo>
                    <a:pt x="7237" y="2163486"/>
                  </a:lnTo>
                  <a:lnTo>
                    <a:pt x="10225" y="2100384"/>
                  </a:lnTo>
                  <a:lnTo>
                    <a:pt x="13713" y="2037738"/>
                  </a:lnTo>
                  <a:lnTo>
                    <a:pt x="17695" y="1975571"/>
                  </a:lnTo>
                  <a:lnTo>
                    <a:pt x="22165" y="1913907"/>
                  </a:lnTo>
                  <a:lnTo>
                    <a:pt x="27117" y="1852771"/>
                  </a:lnTo>
                  <a:lnTo>
                    <a:pt x="32545" y="1792187"/>
                  </a:lnTo>
                  <a:lnTo>
                    <a:pt x="38443" y="1732178"/>
                  </a:lnTo>
                  <a:lnTo>
                    <a:pt x="44805" y="1672769"/>
                  </a:lnTo>
                  <a:lnTo>
                    <a:pt x="51625" y="1613984"/>
                  </a:lnTo>
                  <a:lnTo>
                    <a:pt x="58898" y="1555848"/>
                  </a:lnTo>
                  <a:lnTo>
                    <a:pt x="66616" y="1498384"/>
                  </a:lnTo>
                  <a:lnTo>
                    <a:pt x="74775" y="1441616"/>
                  </a:lnTo>
                  <a:lnTo>
                    <a:pt x="83369" y="1385569"/>
                  </a:lnTo>
                  <a:lnTo>
                    <a:pt x="92391" y="1330267"/>
                  </a:lnTo>
                  <a:lnTo>
                    <a:pt x="101835" y="1275734"/>
                  </a:lnTo>
                  <a:lnTo>
                    <a:pt x="111696" y="1221993"/>
                  </a:lnTo>
                  <a:lnTo>
                    <a:pt x="121968" y="1169070"/>
                  </a:lnTo>
                  <a:lnTo>
                    <a:pt x="132644" y="1116989"/>
                  </a:lnTo>
                  <a:lnTo>
                    <a:pt x="143719" y="1065773"/>
                  </a:lnTo>
                  <a:lnTo>
                    <a:pt x="155187" y="1015446"/>
                  </a:lnTo>
                  <a:lnTo>
                    <a:pt x="167041" y="966034"/>
                  </a:lnTo>
                  <a:lnTo>
                    <a:pt x="179277" y="917559"/>
                  </a:lnTo>
                  <a:lnTo>
                    <a:pt x="191887" y="870046"/>
                  </a:lnTo>
                  <a:lnTo>
                    <a:pt x="204867" y="823520"/>
                  </a:lnTo>
                  <a:lnTo>
                    <a:pt x="218209" y="778004"/>
                  </a:lnTo>
                  <a:lnTo>
                    <a:pt x="231909" y="733522"/>
                  </a:lnTo>
                  <a:lnTo>
                    <a:pt x="245960" y="690099"/>
                  </a:lnTo>
                  <a:lnTo>
                    <a:pt x="260356" y="647759"/>
                  </a:lnTo>
                  <a:lnTo>
                    <a:pt x="275091" y="606526"/>
                  </a:lnTo>
                  <a:lnTo>
                    <a:pt x="290160" y="566423"/>
                  </a:lnTo>
                  <a:lnTo>
                    <a:pt x="305556" y="527476"/>
                  </a:lnTo>
                  <a:lnTo>
                    <a:pt x="321274" y="489709"/>
                  </a:lnTo>
                  <a:lnTo>
                    <a:pt x="337307" y="453145"/>
                  </a:lnTo>
                  <a:lnTo>
                    <a:pt x="353650" y="417808"/>
                  </a:lnTo>
                  <a:lnTo>
                    <a:pt x="387240" y="350915"/>
                  </a:lnTo>
                  <a:lnTo>
                    <a:pt x="421997" y="289222"/>
                  </a:lnTo>
                  <a:lnTo>
                    <a:pt x="457874" y="232922"/>
                  </a:lnTo>
                  <a:lnTo>
                    <a:pt x="494823" y="182209"/>
                  </a:lnTo>
                  <a:lnTo>
                    <a:pt x="532796" y="137275"/>
                  </a:lnTo>
                  <a:lnTo>
                    <a:pt x="571746" y="98314"/>
                  </a:lnTo>
                  <a:lnTo>
                    <a:pt x="611625" y="65520"/>
                  </a:lnTo>
                  <a:lnTo>
                    <a:pt x="652385" y="39084"/>
                  </a:lnTo>
                  <a:lnTo>
                    <a:pt x="693980" y="19201"/>
                  </a:lnTo>
                  <a:lnTo>
                    <a:pt x="757868" y="2296"/>
                  </a:lnTo>
                  <a:lnTo>
                    <a:pt x="789749" y="0"/>
                  </a:lnTo>
                  <a:lnTo>
                    <a:pt x="821539" y="1759"/>
                  </a:lnTo>
                  <a:lnTo>
                    <a:pt x="884699" y="17305"/>
                  </a:lnTo>
                  <a:lnTo>
                    <a:pt x="947053" y="48652"/>
                  </a:lnTo>
                  <a:lnTo>
                    <a:pt x="1008310" y="95517"/>
                  </a:lnTo>
                  <a:lnTo>
                    <a:pt x="1038435" y="124680"/>
                  </a:lnTo>
                  <a:lnTo>
                    <a:pt x="1068175" y="157617"/>
                  </a:lnTo>
                  <a:lnTo>
                    <a:pt x="1097493" y="194291"/>
                  </a:lnTo>
                  <a:lnTo>
                    <a:pt x="1126354" y="234668"/>
                  </a:lnTo>
                  <a:lnTo>
                    <a:pt x="1154720" y="278712"/>
                  </a:lnTo>
                  <a:lnTo>
                    <a:pt x="1182554" y="326388"/>
                  </a:lnTo>
                  <a:lnTo>
                    <a:pt x="1209820" y="377660"/>
                  </a:lnTo>
                  <a:lnTo>
                    <a:pt x="1236482" y="432494"/>
                  </a:lnTo>
                  <a:lnTo>
                    <a:pt x="1262502" y="490853"/>
                  </a:lnTo>
                  <a:lnTo>
                    <a:pt x="1287843" y="552702"/>
                  </a:lnTo>
                  <a:lnTo>
                    <a:pt x="1312470" y="618006"/>
                  </a:lnTo>
                  <a:lnTo>
                    <a:pt x="1292502" y="564636"/>
                  </a:lnTo>
                  <a:lnTo>
                    <a:pt x="1272143" y="513703"/>
                  </a:lnTo>
                  <a:lnTo>
                    <a:pt x="1251411" y="465203"/>
                  </a:lnTo>
                  <a:lnTo>
                    <a:pt x="1230324" y="419132"/>
                  </a:lnTo>
                  <a:lnTo>
                    <a:pt x="1208901" y="375486"/>
                  </a:lnTo>
                  <a:lnTo>
                    <a:pt x="1187161" y="334261"/>
                  </a:lnTo>
                  <a:lnTo>
                    <a:pt x="1165121" y="295453"/>
                  </a:lnTo>
                  <a:lnTo>
                    <a:pt x="1142801" y="259059"/>
                  </a:lnTo>
                  <a:lnTo>
                    <a:pt x="1120218" y="225074"/>
                  </a:lnTo>
                  <a:lnTo>
                    <a:pt x="1097391" y="193494"/>
                  </a:lnTo>
                  <a:lnTo>
                    <a:pt x="1051078" y="137534"/>
                  </a:lnTo>
                  <a:lnTo>
                    <a:pt x="1004010" y="91149"/>
                  </a:lnTo>
                  <a:lnTo>
                    <a:pt x="956334" y="54306"/>
                  </a:lnTo>
                  <a:lnTo>
                    <a:pt x="908196" y="26974"/>
                  </a:lnTo>
                  <a:lnTo>
                    <a:pt x="859745" y="9121"/>
                  </a:lnTo>
                  <a:lnTo>
                    <a:pt x="811126" y="716"/>
                  </a:lnTo>
                  <a:lnTo>
                    <a:pt x="786800" y="47"/>
                  </a:lnTo>
                  <a:lnTo>
                    <a:pt x="762488" y="1728"/>
                  </a:lnTo>
                  <a:lnTo>
                    <a:pt x="713978" y="12124"/>
                  </a:lnTo>
                  <a:lnTo>
                    <a:pt x="665742" y="31873"/>
                  </a:lnTo>
                  <a:lnTo>
                    <a:pt x="617928" y="60944"/>
                  </a:lnTo>
                  <a:lnTo>
                    <a:pt x="570684" y="99305"/>
                  </a:lnTo>
                  <a:lnTo>
                    <a:pt x="524156" y="146925"/>
                  </a:lnTo>
                  <a:lnTo>
                    <a:pt x="478491" y="203771"/>
                  </a:lnTo>
                  <a:lnTo>
                    <a:pt x="456028" y="235645"/>
                  </a:lnTo>
                  <a:lnTo>
                    <a:pt x="433837" y="269813"/>
                  </a:lnTo>
                  <a:lnTo>
                    <a:pt x="411935" y="306273"/>
                  </a:lnTo>
                  <a:lnTo>
                    <a:pt x="390340" y="345019"/>
                  </a:lnTo>
                  <a:lnTo>
                    <a:pt x="369072" y="386048"/>
                  </a:lnTo>
                  <a:lnTo>
                    <a:pt x="348149" y="429357"/>
                  </a:lnTo>
                  <a:lnTo>
                    <a:pt x="327589" y="474941"/>
                  </a:lnTo>
                  <a:lnTo>
                    <a:pt x="307410" y="522796"/>
                  </a:lnTo>
                  <a:lnTo>
                    <a:pt x="287631" y="572918"/>
                  </a:lnTo>
                  <a:lnTo>
                    <a:pt x="268270" y="625304"/>
                  </a:lnTo>
                  <a:lnTo>
                    <a:pt x="249346" y="679949"/>
                  </a:lnTo>
                  <a:lnTo>
                    <a:pt x="230877" y="736849"/>
                  </a:lnTo>
                  <a:lnTo>
                    <a:pt x="212882" y="796001"/>
                  </a:lnTo>
                  <a:lnTo>
                    <a:pt x="195378" y="857401"/>
                  </a:lnTo>
                  <a:lnTo>
                    <a:pt x="184125" y="899075"/>
                  </a:lnTo>
                  <a:lnTo>
                    <a:pt x="173187" y="941420"/>
                  </a:lnTo>
                  <a:lnTo>
                    <a:pt x="162566" y="984416"/>
                  </a:lnTo>
                  <a:lnTo>
                    <a:pt x="152264" y="1028046"/>
                  </a:lnTo>
                  <a:lnTo>
                    <a:pt x="142282" y="1072291"/>
                  </a:lnTo>
                  <a:lnTo>
                    <a:pt x="132623" y="1117135"/>
                  </a:lnTo>
                  <a:lnTo>
                    <a:pt x="123288" y="1162558"/>
                  </a:lnTo>
                  <a:lnTo>
                    <a:pt x="114279" y="1208542"/>
                  </a:lnTo>
                  <a:lnTo>
                    <a:pt x="105598" y="1255070"/>
                  </a:lnTo>
                  <a:lnTo>
                    <a:pt x="97245" y="1302124"/>
                  </a:lnTo>
                  <a:lnTo>
                    <a:pt x="89224" y="1349685"/>
                  </a:lnTo>
                  <a:lnTo>
                    <a:pt x="81536" y="1397736"/>
                  </a:lnTo>
                  <a:lnTo>
                    <a:pt x="74182" y="1446258"/>
                  </a:lnTo>
                  <a:lnTo>
                    <a:pt x="67165" y="1495233"/>
                  </a:lnTo>
                  <a:lnTo>
                    <a:pt x="60486" y="1544644"/>
                  </a:lnTo>
                  <a:lnTo>
                    <a:pt x="54146" y="1594472"/>
                  </a:lnTo>
                  <a:lnTo>
                    <a:pt x="48148" y="1644699"/>
                  </a:lnTo>
                  <a:lnTo>
                    <a:pt x="42494" y="1695308"/>
                  </a:lnTo>
                  <a:lnTo>
                    <a:pt x="37184" y="1746280"/>
                  </a:lnTo>
                  <a:lnTo>
                    <a:pt x="32222" y="1797597"/>
                  </a:lnTo>
                  <a:lnTo>
                    <a:pt x="27608" y="1849241"/>
                  </a:lnTo>
                  <a:lnTo>
                    <a:pt x="23344" y="1901194"/>
                  </a:lnTo>
                  <a:lnTo>
                    <a:pt x="19432" y="1953438"/>
                  </a:lnTo>
                  <a:lnTo>
                    <a:pt x="15874" y="2005956"/>
                  </a:lnTo>
                  <a:lnTo>
                    <a:pt x="12672" y="2058728"/>
                  </a:lnTo>
                  <a:lnTo>
                    <a:pt x="9826" y="2111738"/>
                  </a:lnTo>
                  <a:lnTo>
                    <a:pt x="7340" y="2164966"/>
                  </a:lnTo>
                  <a:lnTo>
                    <a:pt x="5215" y="2218395"/>
                  </a:lnTo>
                  <a:lnTo>
                    <a:pt x="3452" y="2272007"/>
                  </a:lnTo>
                  <a:lnTo>
                    <a:pt x="2054" y="2325784"/>
                  </a:lnTo>
                  <a:lnTo>
                    <a:pt x="1021" y="2379708"/>
                  </a:lnTo>
                  <a:lnTo>
                    <a:pt x="356" y="2433760"/>
                  </a:lnTo>
                  <a:lnTo>
                    <a:pt x="61" y="2487923"/>
                  </a:lnTo>
                  <a:lnTo>
                    <a:pt x="137" y="2542179"/>
                  </a:lnTo>
                  <a:lnTo>
                    <a:pt x="587" y="2596509"/>
                  </a:lnTo>
                  <a:lnTo>
                    <a:pt x="1410" y="2650896"/>
                  </a:lnTo>
                  <a:lnTo>
                    <a:pt x="2611" y="2705322"/>
                  </a:lnTo>
                  <a:lnTo>
                    <a:pt x="4189" y="2759768"/>
                  </a:lnTo>
                  <a:lnTo>
                    <a:pt x="6148" y="2814217"/>
                  </a:lnTo>
                  <a:close/>
                </a:path>
              </a:pathLst>
            </a:custGeom>
            <a:ln w="1968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048755" y="2060448"/>
              <a:ext cx="1332230" cy="2376805"/>
            </a:xfrm>
            <a:custGeom>
              <a:avLst/>
              <a:gdLst/>
              <a:ahLst/>
              <a:cxnLst/>
              <a:rect l="l" t="t" r="r" b="b"/>
              <a:pathLst>
                <a:path w="1332229" h="2376804">
                  <a:moveTo>
                    <a:pt x="360045" y="0"/>
                  </a:moveTo>
                  <a:lnTo>
                    <a:pt x="0" y="2376297"/>
                  </a:lnTo>
                </a:path>
                <a:path w="1332229" h="2376804">
                  <a:moveTo>
                    <a:pt x="1331976" y="288036"/>
                  </a:moveTo>
                  <a:lnTo>
                    <a:pt x="755903" y="2160270"/>
                  </a:lnTo>
                </a:path>
              </a:pathLst>
            </a:custGeom>
            <a:ln w="762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026020" y="732154"/>
              <a:ext cx="570865" cy="789940"/>
            </a:xfrm>
            <a:custGeom>
              <a:avLst/>
              <a:gdLst/>
              <a:ahLst/>
              <a:cxnLst/>
              <a:rect l="l" t="t" r="r" b="b"/>
              <a:pathLst>
                <a:path w="570865" h="789940">
                  <a:moveTo>
                    <a:pt x="383412" y="0"/>
                  </a:moveTo>
                  <a:lnTo>
                    <a:pt x="0" y="684911"/>
                  </a:lnTo>
                  <a:lnTo>
                    <a:pt x="186817" y="789559"/>
                  </a:lnTo>
                  <a:lnTo>
                    <a:pt x="570356" y="104521"/>
                  </a:lnTo>
                  <a:lnTo>
                    <a:pt x="38341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89291" y="908304"/>
              <a:ext cx="579120" cy="792479"/>
            </a:xfrm>
            <a:prstGeom prst="rect">
              <a:avLst/>
            </a:prstGeom>
          </p:spPr>
        </p:pic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28965" y="1889697"/>
            <a:ext cx="3744595" cy="1130935"/>
            <a:chOff x="604964" y="1889696"/>
            <a:chExt cx="3744595" cy="1130935"/>
          </a:xfrm>
        </p:grpSpPr>
        <p:sp>
          <p:nvSpPr>
            <p:cNvPr id="3" name="object 3"/>
            <p:cNvSpPr/>
            <p:nvPr/>
          </p:nvSpPr>
          <p:spPr>
            <a:xfrm>
              <a:off x="610361" y="1895093"/>
              <a:ext cx="3733800" cy="1120140"/>
            </a:xfrm>
            <a:custGeom>
              <a:avLst/>
              <a:gdLst/>
              <a:ahLst/>
              <a:cxnLst/>
              <a:rect l="l" t="t" r="r" b="b"/>
              <a:pathLst>
                <a:path w="3733800" h="1120139">
                  <a:moveTo>
                    <a:pt x="3547110" y="0"/>
                  </a:moveTo>
                  <a:lnTo>
                    <a:pt x="186689" y="0"/>
                  </a:lnTo>
                  <a:lnTo>
                    <a:pt x="137062" y="6667"/>
                  </a:lnTo>
                  <a:lnTo>
                    <a:pt x="92467" y="25484"/>
                  </a:lnTo>
                  <a:lnTo>
                    <a:pt x="54683" y="54673"/>
                  </a:lnTo>
                  <a:lnTo>
                    <a:pt x="25490" y="92455"/>
                  </a:lnTo>
                  <a:lnTo>
                    <a:pt x="6669" y="137054"/>
                  </a:lnTo>
                  <a:lnTo>
                    <a:pt x="0" y="186689"/>
                  </a:lnTo>
                  <a:lnTo>
                    <a:pt x="0" y="933450"/>
                  </a:lnTo>
                  <a:lnTo>
                    <a:pt x="6669" y="983085"/>
                  </a:lnTo>
                  <a:lnTo>
                    <a:pt x="25490" y="1027683"/>
                  </a:lnTo>
                  <a:lnTo>
                    <a:pt x="54683" y="1065466"/>
                  </a:lnTo>
                  <a:lnTo>
                    <a:pt x="92467" y="1094655"/>
                  </a:lnTo>
                  <a:lnTo>
                    <a:pt x="137062" y="1113472"/>
                  </a:lnTo>
                  <a:lnTo>
                    <a:pt x="186689" y="1120139"/>
                  </a:lnTo>
                  <a:lnTo>
                    <a:pt x="3547110" y="1120139"/>
                  </a:lnTo>
                  <a:lnTo>
                    <a:pt x="3596745" y="1113472"/>
                  </a:lnTo>
                  <a:lnTo>
                    <a:pt x="3641343" y="1094655"/>
                  </a:lnTo>
                  <a:lnTo>
                    <a:pt x="3679126" y="1065466"/>
                  </a:lnTo>
                  <a:lnTo>
                    <a:pt x="3708315" y="1027683"/>
                  </a:lnTo>
                  <a:lnTo>
                    <a:pt x="3727132" y="983085"/>
                  </a:lnTo>
                  <a:lnTo>
                    <a:pt x="3733800" y="933450"/>
                  </a:lnTo>
                  <a:lnTo>
                    <a:pt x="3733800" y="186689"/>
                  </a:lnTo>
                  <a:lnTo>
                    <a:pt x="3727132" y="137054"/>
                  </a:lnTo>
                  <a:lnTo>
                    <a:pt x="3708315" y="92456"/>
                  </a:lnTo>
                  <a:lnTo>
                    <a:pt x="3679126" y="54673"/>
                  </a:lnTo>
                  <a:lnTo>
                    <a:pt x="3641344" y="25484"/>
                  </a:lnTo>
                  <a:lnTo>
                    <a:pt x="3596745" y="6667"/>
                  </a:lnTo>
                  <a:lnTo>
                    <a:pt x="3547110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0361" y="1895093"/>
              <a:ext cx="3733800" cy="1120140"/>
            </a:xfrm>
            <a:custGeom>
              <a:avLst/>
              <a:gdLst/>
              <a:ahLst/>
              <a:cxnLst/>
              <a:rect l="l" t="t" r="r" b="b"/>
              <a:pathLst>
                <a:path w="3733800" h="1120139">
                  <a:moveTo>
                    <a:pt x="0" y="186689"/>
                  </a:moveTo>
                  <a:lnTo>
                    <a:pt x="6669" y="137054"/>
                  </a:lnTo>
                  <a:lnTo>
                    <a:pt x="25490" y="92455"/>
                  </a:lnTo>
                  <a:lnTo>
                    <a:pt x="54683" y="54673"/>
                  </a:lnTo>
                  <a:lnTo>
                    <a:pt x="92467" y="25484"/>
                  </a:lnTo>
                  <a:lnTo>
                    <a:pt x="137062" y="6667"/>
                  </a:lnTo>
                  <a:lnTo>
                    <a:pt x="186689" y="0"/>
                  </a:lnTo>
                  <a:lnTo>
                    <a:pt x="3547110" y="0"/>
                  </a:lnTo>
                  <a:lnTo>
                    <a:pt x="3596745" y="6667"/>
                  </a:lnTo>
                  <a:lnTo>
                    <a:pt x="3641344" y="25484"/>
                  </a:lnTo>
                  <a:lnTo>
                    <a:pt x="3679126" y="54673"/>
                  </a:lnTo>
                  <a:lnTo>
                    <a:pt x="3708315" y="92456"/>
                  </a:lnTo>
                  <a:lnTo>
                    <a:pt x="3727132" y="137054"/>
                  </a:lnTo>
                  <a:lnTo>
                    <a:pt x="3733800" y="186689"/>
                  </a:lnTo>
                  <a:lnTo>
                    <a:pt x="3733800" y="933450"/>
                  </a:lnTo>
                  <a:lnTo>
                    <a:pt x="3727132" y="983085"/>
                  </a:lnTo>
                  <a:lnTo>
                    <a:pt x="3708315" y="1027683"/>
                  </a:lnTo>
                  <a:lnTo>
                    <a:pt x="3679126" y="1065466"/>
                  </a:lnTo>
                  <a:lnTo>
                    <a:pt x="3641343" y="1094655"/>
                  </a:lnTo>
                  <a:lnTo>
                    <a:pt x="3596745" y="1113472"/>
                  </a:lnTo>
                  <a:lnTo>
                    <a:pt x="3547110" y="1120139"/>
                  </a:lnTo>
                  <a:lnTo>
                    <a:pt x="186689" y="1120139"/>
                  </a:lnTo>
                  <a:lnTo>
                    <a:pt x="137062" y="1113472"/>
                  </a:lnTo>
                  <a:lnTo>
                    <a:pt x="92467" y="1094655"/>
                  </a:lnTo>
                  <a:lnTo>
                    <a:pt x="54683" y="1065466"/>
                  </a:lnTo>
                  <a:lnTo>
                    <a:pt x="25490" y="1027683"/>
                  </a:lnTo>
                  <a:lnTo>
                    <a:pt x="6669" y="983085"/>
                  </a:lnTo>
                  <a:lnTo>
                    <a:pt x="0" y="933450"/>
                  </a:lnTo>
                  <a:lnTo>
                    <a:pt x="0" y="186689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2128965" y="3093657"/>
            <a:ext cx="3744595" cy="1129665"/>
            <a:chOff x="604964" y="3093656"/>
            <a:chExt cx="3744595" cy="1129665"/>
          </a:xfrm>
        </p:grpSpPr>
        <p:sp>
          <p:nvSpPr>
            <p:cNvPr id="6" name="object 6"/>
            <p:cNvSpPr/>
            <p:nvPr/>
          </p:nvSpPr>
          <p:spPr>
            <a:xfrm>
              <a:off x="610361" y="3099054"/>
              <a:ext cx="3733800" cy="1118870"/>
            </a:xfrm>
            <a:custGeom>
              <a:avLst/>
              <a:gdLst/>
              <a:ahLst/>
              <a:cxnLst/>
              <a:rect l="l" t="t" r="r" b="b"/>
              <a:pathLst>
                <a:path w="3733800" h="1118870">
                  <a:moveTo>
                    <a:pt x="3547364" y="0"/>
                  </a:moveTo>
                  <a:lnTo>
                    <a:pt x="186436" y="0"/>
                  </a:lnTo>
                  <a:lnTo>
                    <a:pt x="136876" y="6657"/>
                  </a:lnTo>
                  <a:lnTo>
                    <a:pt x="92341" y="25447"/>
                  </a:lnTo>
                  <a:lnTo>
                    <a:pt x="54608" y="54594"/>
                  </a:lnTo>
                  <a:lnTo>
                    <a:pt x="25455" y="92324"/>
                  </a:lnTo>
                  <a:lnTo>
                    <a:pt x="6660" y="136863"/>
                  </a:lnTo>
                  <a:lnTo>
                    <a:pt x="0" y="186436"/>
                  </a:lnTo>
                  <a:lnTo>
                    <a:pt x="0" y="932180"/>
                  </a:lnTo>
                  <a:lnTo>
                    <a:pt x="6660" y="981752"/>
                  </a:lnTo>
                  <a:lnTo>
                    <a:pt x="25455" y="1026291"/>
                  </a:lnTo>
                  <a:lnTo>
                    <a:pt x="54608" y="1064021"/>
                  </a:lnTo>
                  <a:lnTo>
                    <a:pt x="92341" y="1093168"/>
                  </a:lnTo>
                  <a:lnTo>
                    <a:pt x="136876" y="1111958"/>
                  </a:lnTo>
                  <a:lnTo>
                    <a:pt x="186436" y="1118616"/>
                  </a:lnTo>
                  <a:lnTo>
                    <a:pt x="3547364" y="1118616"/>
                  </a:lnTo>
                  <a:lnTo>
                    <a:pt x="3596936" y="1111958"/>
                  </a:lnTo>
                  <a:lnTo>
                    <a:pt x="3641475" y="1093168"/>
                  </a:lnTo>
                  <a:lnTo>
                    <a:pt x="3679205" y="1064021"/>
                  </a:lnTo>
                  <a:lnTo>
                    <a:pt x="3708352" y="1026291"/>
                  </a:lnTo>
                  <a:lnTo>
                    <a:pt x="3727142" y="981752"/>
                  </a:lnTo>
                  <a:lnTo>
                    <a:pt x="3733800" y="932180"/>
                  </a:lnTo>
                  <a:lnTo>
                    <a:pt x="3733800" y="186436"/>
                  </a:lnTo>
                  <a:lnTo>
                    <a:pt x="3727142" y="136863"/>
                  </a:lnTo>
                  <a:lnTo>
                    <a:pt x="3708352" y="92324"/>
                  </a:lnTo>
                  <a:lnTo>
                    <a:pt x="3679205" y="54594"/>
                  </a:lnTo>
                  <a:lnTo>
                    <a:pt x="3641475" y="25447"/>
                  </a:lnTo>
                  <a:lnTo>
                    <a:pt x="3596936" y="6657"/>
                  </a:lnTo>
                  <a:lnTo>
                    <a:pt x="354736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10361" y="3099054"/>
              <a:ext cx="3733800" cy="1118870"/>
            </a:xfrm>
            <a:custGeom>
              <a:avLst/>
              <a:gdLst/>
              <a:ahLst/>
              <a:cxnLst/>
              <a:rect l="l" t="t" r="r" b="b"/>
              <a:pathLst>
                <a:path w="3733800" h="1118870">
                  <a:moveTo>
                    <a:pt x="0" y="186436"/>
                  </a:moveTo>
                  <a:lnTo>
                    <a:pt x="6660" y="136863"/>
                  </a:lnTo>
                  <a:lnTo>
                    <a:pt x="25455" y="92324"/>
                  </a:lnTo>
                  <a:lnTo>
                    <a:pt x="54608" y="54594"/>
                  </a:lnTo>
                  <a:lnTo>
                    <a:pt x="92341" y="25447"/>
                  </a:lnTo>
                  <a:lnTo>
                    <a:pt x="136876" y="6657"/>
                  </a:lnTo>
                  <a:lnTo>
                    <a:pt x="186436" y="0"/>
                  </a:lnTo>
                  <a:lnTo>
                    <a:pt x="3547364" y="0"/>
                  </a:lnTo>
                  <a:lnTo>
                    <a:pt x="3596936" y="6657"/>
                  </a:lnTo>
                  <a:lnTo>
                    <a:pt x="3641475" y="25447"/>
                  </a:lnTo>
                  <a:lnTo>
                    <a:pt x="3679205" y="54594"/>
                  </a:lnTo>
                  <a:lnTo>
                    <a:pt x="3708352" y="92324"/>
                  </a:lnTo>
                  <a:lnTo>
                    <a:pt x="3727142" y="136863"/>
                  </a:lnTo>
                  <a:lnTo>
                    <a:pt x="3733800" y="186436"/>
                  </a:lnTo>
                  <a:lnTo>
                    <a:pt x="3733800" y="932180"/>
                  </a:lnTo>
                  <a:lnTo>
                    <a:pt x="3727142" y="981752"/>
                  </a:lnTo>
                  <a:lnTo>
                    <a:pt x="3708352" y="1026291"/>
                  </a:lnTo>
                  <a:lnTo>
                    <a:pt x="3679205" y="1064021"/>
                  </a:lnTo>
                  <a:lnTo>
                    <a:pt x="3641475" y="1093168"/>
                  </a:lnTo>
                  <a:lnTo>
                    <a:pt x="3596936" y="1111958"/>
                  </a:lnTo>
                  <a:lnTo>
                    <a:pt x="3547364" y="1118616"/>
                  </a:lnTo>
                  <a:lnTo>
                    <a:pt x="186436" y="1118616"/>
                  </a:lnTo>
                  <a:lnTo>
                    <a:pt x="136876" y="1111958"/>
                  </a:lnTo>
                  <a:lnTo>
                    <a:pt x="92341" y="1093168"/>
                  </a:lnTo>
                  <a:lnTo>
                    <a:pt x="54608" y="1064021"/>
                  </a:lnTo>
                  <a:lnTo>
                    <a:pt x="25455" y="1026291"/>
                  </a:lnTo>
                  <a:lnTo>
                    <a:pt x="6660" y="981752"/>
                  </a:lnTo>
                  <a:lnTo>
                    <a:pt x="0" y="932180"/>
                  </a:lnTo>
                  <a:lnTo>
                    <a:pt x="0" y="186436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2128965" y="4296093"/>
            <a:ext cx="3744595" cy="1130935"/>
            <a:chOff x="604964" y="4296092"/>
            <a:chExt cx="3744595" cy="1130935"/>
          </a:xfrm>
        </p:grpSpPr>
        <p:sp>
          <p:nvSpPr>
            <p:cNvPr id="9" name="object 9"/>
            <p:cNvSpPr/>
            <p:nvPr/>
          </p:nvSpPr>
          <p:spPr>
            <a:xfrm>
              <a:off x="610361" y="4301489"/>
              <a:ext cx="3733800" cy="1120140"/>
            </a:xfrm>
            <a:custGeom>
              <a:avLst/>
              <a:gdLst/>
              <a:ahLst/>
              <a:cxnLst/>
              <a:rect l="l" t="t" r="r" b="b"/>
              <a:pathLst>
                <a:path w="3733800" h="1120139">
                  <a:moveTo>
                    <a:pt x="3547110" y="0"/>
                  </a:moveTo>
                  <a:lnTo>
                    <a:pt x="186689" y="0"/>
                  </a:lnTo>
                  <a:lnTo>
                    <a:pt x="137062" y="6667"/>
                  </a:lnTo>
                  <a:lnTo>
                    <a:pt x="92467" y="25484"/>
                  </a:lnTo>
                  <a:lnTo>
                    <a:pt x="54683" y="54673"/>
                  </a:lnTo>
                  <a:lnTo>
                    <a:pt x="25490" y="92456"/>
                  </a:lnTo>
                  <a:lnTo>
                    <a:pt x="6669" y="137054"/>
                  </a:lnTo>
                  <a:lnTo>
                    <a:pt x="0" y="186690"/>
                  </a:lnTo>
                  <a:lnTo>
                    <a:pt x="0" y="933450"/>
                  </a:lnTo>
                  <a:lnTo>
                    <a:pt x="6669" y="983085"/>
                  </a:lnTo>
                  <a:lnTo>
                    <a:pt x="25490" y="1027684"/>
                  </a:lnTo>
                  <a:lnTo>
                    <a:pt x="54683" y="1065466"/>
                  </a:lnTo>
                  <a:lnTo>
                    <a:pt x="92467" y="1094655"/>
                  </a:lnTo>
                  <a:lnTo>
                    <a:pt x="137062" y="1113472"/>
                  </a:lnTo>
                  <a:lnTo>
                    <a:pt x="186689" y="1120140"/>
                  </a:lnTo>
                  <a:lnTo>
                    <a:pt x="3547110" y="1120140"/>
                  </a:lnTo>
                  <a:lnTo>
                    <a:pt x="3596745" y="1113472"/>
                  </a:lnTo>
                  <a:lnTo>
                    <a:pt x="3641343" y="1094655"/>
                  </a:lnTo>
                  <a:lnTo>
                    <a:pt x="3679126" y="1065466"/>
                  </a:lnTo>
                  <a:lnTo>
                    <a:pt x="3708315" y="1027684"/>
                  </a:lnTo>
                  <a:lnTo>
                    <a:pt x="3727132" y="983085"/>
                  </a:lnTo>
                  <a:lnTo>
                    <a:pt x="3733800" y="933450"/>
                  </a:lnTo>
                  <a:lnTo>
                    <a:pt x="3733800" y="186690"/>
                  </a:lnTo>
                  <a:lnTo>
                    <a:pt x="3727132" y="137054"/>
                  </a:lnTo>
                  <a:lnTo>
                    <a:pt x="3708315" y="92456"/>
                  </a:lnTo>
                  <a:lnTo>
                    <a:pt x="3679126" y="54673"/>
                  </a:lnTo>
                  <a:lnTo>
                    <a:pt x="3641344" y="25484"/>
                  </a:lnTo>
                  <a:lnTo>
                    <a:pt x="3596745" y="6667"/>
                  </a:lnTo>
                  <a:lnTo>
                    <a:pt x="3547110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10361" y="4301489"/>
              <a:ext cx="3733800" cy="1120140"/>
            </a:xfrm>
            <a:custGeom>
              <a:avLst/>
              <a:gdLst/>
              <a:ahLst/>
              <a:cxnLst/>
              <a:rect l="l" t="t" r="r" b="b"/>
              <a:pathLst>
                <a:path w="3733800" h="1120139">
                  <a:moveTo>
                    <a:pt x="0" y="186690"/>
                  </a:moveTo>
                  <a:lnTo>
                    <a:pt x="6669" y="137054"/>
                  </a:lnTo>
                  <a:lnTo>
                    <a:pt x="25490" y="92456"/>
                  </a:lnTo>
                  <a:lnTo>
                    <a:pt x="54683" y="54673"/>
                  </a:lnTo>
                  <a:lnTo>
                    <a:pt x="92467" y="25484"/>
                  </a:lnTo>
                  <a:lnTo>
                    <a:pt x="137062" y="6667"/>
                  </a:lnTo>
                  <a:lnTo>
                    <a:pt x="186689" y="0"/>
                  </a:lnTo>
                  <a:lnTo>
                    <a:pt x="3547110" y="0"/>
                  </a:lnTo>
                  <a:lnTo>
                    <a:pt x="3596745" y="6667"/>
                  </a:lnTo>
                  <a:lnTo>
                    <a:pt x="3641344" y="25484"/>
                  </a:lnTo>
                  <a:lnTo>
                    <a:pt x="3679126" y="54673"/>
                  </a:lnTo>
                  <a:lnTo>
                    <a:pt x="3708315" y="92456"/>
                  </a:lnTo>
                  <a:lnTo>
                    <a:pt x="3727132" y="137054"/>
                  </a:lnTo>
                  <a:lnTo>
                    <a:pt x="3733800" y="186690"/>
                  </a:lnTo>
                  <a:lnTo>
                    <a:pt x="3733800" y="933450"/>
                  </a:lnTo>
                  <a:lnTo>
                    <a:pt x="3727132" y="983085"/>
                  </a:lnTo>
                  <a:lnTo>
                    <a:pt x="3708315" y="1027684"/>
                  </a:lnTo>
                  <a:lnTo>
                    <a:pt x="3679126" y="1065466"/>
                  </a:lnTo>
                  <a:lnTo>
                    <a:pt x="3641343" y="1094655"/>
                  </a:lnTo>
                  <a:lnTo>
                    <a:pt x="3596745" y="1113472"/>
                  </a:lnTo>
                  <a:lnTo>
                    <a:pt x="3547110" y="1120140"/>
                  </a:lnTo>
                  <a:lnTo>
                    <a:pt x="186689" y="1120140"/>
                  </a:lnTo>
                  <a:lnTo>
                    <a:pt x="137062" y="1113472"/>
                  </a:lnTo>
                  <a:lnTo>
                    <a:pt x="92467" y="1094655"/>
                  </a:lnTo>
                  <a:lnTo>
                    <a:pt x="54683" y="1065466"/>
                  </a:lnTo>
                  <a:lnTo>
                    <a:pt x="25490" y="1027684"/>
                  </a:lnTo>
                  <a:lnTo>
                    <a:pt x="6669" y="983085"/>
                  </a:lnTo>
                  <a:lnTo>
                    <a:pt x="0" y="933450"/>
                  </a:lnTo>
                  <a:lnTo>
                    <a:pt x="0" y="186690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286101" y="1994155"/>
            <a:ext cx="3329304" cy="3309239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 marR="650240">
              <a:lnSpc>
                <a:spcPts val="3000"/>
              </a:lnSpc>
              <a:spcBef>
                <a:spcPts val="605"/>
              </a:spcBef>
            </a:pPr>
            <a:r>
              <a:rPr sz="2900" dirty="0">
                <a:solidFill>
                  <a:srgbClr val="FFFFFF"/>
                </a:solidFill>
                <a:latin typeface="Times New Roman"/>
                <a:cs typeface="Times New Roman"/>
              </a:rPr>
              <a:t>One</a:t>
            </a:r>
            <a:r>
              <a:rPr sz="29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rgbClr val="FFFFFF"/>
                </a:solidFill>
                <a:latin typeface="Times New Roman"/>
                <a:cs typeface="Times New Roman"/>
              </a:rPr>
              <a:t>bronchus</a:t>
            </a:r>
            <a:r>
              <a:rPr sz="2900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900" spc="-5" dirty="0">
                <a:solidFill>
                  <a:srgbClr val="FFFFFF"/>
                </a:solidFill>
                <a:latin typeface="Times New Roman"/>
                <a:cs typeface="Times New Roman"/>
              </a:rPr>
              <a:t>lies </a:t>
            </a:r>
            <a:r>
              <a:rPr sz="2900" spc="-7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9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posterior</a:t>
            </a:r>
            <a:endParaRPr sz="2900">
              <a:latin typeface="Times New Roman"/>
              <a:cs typeface="Times New Roman"/>
            </a:endParaRPr>
          </a:p>
          <a:p>
            <a:pPr>
              <a:spcBef>
                <a:spcPts val="25"/>
              </a:spcBef>
            </a:pPr>
            <a:endParaRPr sz="3000">
              <a:latin typeface="Times New Roman"/>
              <a:cs typeface="Times New Roman"/>
            </a:endParaRPr>
          </a:p>
          <a:p>
            <a:pPr marL="12700" marR="403225">
              <a:lnSpc>
                <a:spcPts val="3000"/>
              </a:lnSpc>
            </a:pPr>
            <a:r>
              <a:rPr sz="2900" spc="-5" dirty="0">
                <a:solidFill>
                  <a:srgbClr val="FFFFFF"/>
                </a:solidFill>
                <a:latin typeface="Times New Roman"/>
                <a:cs typeface="Times New Roman"/>
              </a:rPr>
              <a:t>Pulmonary</a:t>
            </a:r>
            <a:r>
              <a:rPr sz="29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900" spc="-5" dirty="0">
                <a:solidFill>
                  <a:srgbClr val="FFFFFF"/>
                </a:solidFill>
                <a:latin typeface="Times New Roman"/>
                <a:cs typeface="Times New Roman"/>
              </a:rPr>
              <a:t>artery</a:t>
            </a:r>
            <a:r>
              <a:rPr sz="29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sz="2900" spc="-7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9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superior</a:t>
            </a:r>
            <a:endParaRPr sz="2900">
              <a:latin typeface="Times New Roman"/>
              <a:cs typeface="Times New Roman"/>
            </a:endParaRPr>
          </a:p>
          <a:p>
            <a:pPr>
              <a:spcBef>
                <a:spcPts val="25"/>
              </a:spcBef>
            </a:pPr>
            <a:endParaRPr sz="3000">
              <a:latin typeface="Times New Roman"/>
              <a:cs typeface="Times New Roman"/>
            </a:endParaRPr>
          </a:p>
          <a:p>
            <a:pPr marL="12700" marR="5080">
              <a:lnSpc>
                <a:spcPts val="3000"/>
              </a:lnSpc>
            </a:pPr>
            <a:r>
              <a:rPr sz="2900" dirty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29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900" spc="-5" dirty="0">
                <a:solidFill>
                  <a:srgbClr val="FFFFFF"/>
                </a:solidFill>
                <a:latin typeface="Times New Roman"/>
                <a:cs typeface="Times New Roman"/>
              </a:rPr>
              <a:t>Pulmonary </a:t>
            </a:r>
            <a:r>
              <a:rPr sz="2900" dirty="0">
                <a:solidFill>
                  <a:srgbClr val="FFFFFF"/>
                </a:solidFill>
                <a:latin typeface="Times New Roman"/>
                <a:cs typeface="Times New Roman"/>
              </a:rPr>
              <a:t>veins</a:t>
            </a:r>
            <a:r>
              <a:rPr sz="29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rgbClr val="FFFFFF"/>
                </a:solidFill>
                <a:latin typeface="Times New Roman"/>
                <a:cs typeface="Times New Roman"/>
              </a:rPr>
              <a:t>are </a:t>
            </a:r>
            <a:r>
              <a:rPr sz="2900" spc="-7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9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inferior</a:t>
            </a:r>
            <a:r>
              <a:rPr sz="2900" u="heavy" spc="-4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9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and</a:t>
            </a:r>
            <a:r>
              <a:rPr sz="2900" u="heavy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anterior.</a:t>
            </a:r>
            <a:endParaRPr sz="2900">
              <a:latin typeface="Times New Roman"/>
              <a:cs typeface="Times New Roman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983523" y="225699"/>
            <a:ext cx="3757295" cy="713740"/>
            <a:chOff x="604964" y="490664"/>
            <a:chExt cx="3757295" cy="713740"/>
          </a:xfrm>
        </p:grpSpPr>
        <p:sp>
          <p:nvSpPr>
            <p:cNvPr id="13" name="object 13"/>
            <p:cNvSpPr/>
            <p:nvPr/>
          </p:nvSpPr>
          <p:spPr>
            <a:xfrm>
              <a:off x="610361" y="496061"/>
              <a:ext cx="3746500" cy="702945"/>
            </a:xfrm>
            <a:custGeom>
              <a:avLst/>
              <a:gdLst/>
              <a:ahLst/>
              <a:cxnLst/>
              <a:rect l="l" t="t" r="r" b="b"/>
              <a:pathLst>
                <a:path w="3746500" h="702944">
                  <a:moveTo>
                    <a:pt x="3628898" y="0"/>
                  </a:moveTo>
                  <a:lnTo>
                    <a:pt x="117093" y="0"/>
                  </a:lnTo>
                  <a:lnTo>
                    <a:pt x="71516" y="9205"/>
                  </a:lnTo>
                  <a:lnTo>
                    <a:pt x="34296" y="34305"/>
                  </a:lnTo>
                  <a:lnTo>
                    <a:pt x="9201" y="71526"/>
                  </a:lnTo>
                  <a:lnTo>
                    <a:pt x="0" y="117093"/>
                  </a:lnTo>
                  <a:lnTo>
                    <a:pt x="0" y="585470"/>
                  </a:lnTo>
                  <a:lnTo>
                    <a:pt x="9201" y="631037"/>
                  </a:lnTo>
                  <a:lnTo>
                    <a:pt x="34296" y="668258"/>
                  </a:lnTo>
                  <a:lnTo>
                    <a:pt x="71516" y="693358"/>
                  </a:lnTo>
                  <a:lnTo>
                    <a:pt x="117093" y="702563"/>
                  </a:lnTo>
                  <a:lnTo>
                    <a:pt x="3628898" y="702563"/>
                  </a:lnTo>
                  <a:lnTo>
                    <a:pt x="3674465" y="693358"/>
                  </a:lnTo>
                  <a:lnTo>
                    <a:pt x="3711686" y="668258"/>
                  </a:lnTo>
                  <a:lnTo>
                    <a:pt x="3736786" y="631037"/>
                  </a:lnTo>
                  <a:lnTo>
                    <a:pt x="3745991" y="585470"/>
                  </a:lnTo>
                  <a:lnTo>
                    <a:pt x="3745991" y="117093"/>
                  </a:lnTo>
                  <a:lnTo>
                    <a:pt x="3736786" y="71526"/>
                  </a:lnTo>
                  <a:lnTo>
                    <a:pt x="3711686" y="34305"/>
                  </a:lnTo>
                  <a:lnTo>
                    <a:pt x="3674465" y="9205"/>
                  </a:lnTo>
                  <a:lnTo>
                    <a:pt x="3628898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10361" y="496061"/>
              <a:ext cx="3746500" cy="702945"/>
            </a:xfrm>
            <a:custGeom>
              <a:avLst/>
              <a:gdLst/>
              <a:ahLst/>
              <a:cxnLst/>
              <a:rect l="l" t="t" r="r" b="b"/>
              <a:pathLst>
                <a:path w="3746500" h="702944">
                  <a:moveTo>
                    <a:pt x="0" y="117093"/>
                  </a:moveTo>
                  <a:lnTo>
                    <a:pt x="9201" y="71526"/>
                  </a:lnTo>
                  <a:lnTo>
                    <a:pt x="34296" y="34305"/>
                  </a:lnTo>
                  <a:lnTo>
                    <a:pt x="71516" y="9205"/>
                  </a:lnTo>
                  <a:lnTo>
                    <a:pt x="117093" y="0"/>
                  </a:lnTo>
                  <a:lnTo>
                    <a:pt x="3628898" y="0"/>
                  </a:lnTo>
                  <a:lnTo>
                    <a:pt x="3674465" y="9205"/>
                  </a:lnTo>
                  <a:lnTo>
                    <a:pt x="3711686" y="34305"/>
                  </a:lnTo>
                  <a:lnTo>
                    <a:pt x="3736786" y="71526"/>
                  </a:lnTo>
                  <a:lnTo>
                    <a:pt x="3745991" y="117093"/>
                  </a:lnTo>
                  <a:lnTo>
                    <a:pt x="3745991" y="585470"/>
                  </a:lnTo>
                  <a:lnTo>
                    <a:pt x="3736786" y="631037"/>
                  </a:lnTo>
                  <a:lnTo>
                    <a:pt x="3711686" y="668258"/>
                  </a:lnTo>
                  <a:lnTo>
                    <a:pt x="3674465" y="693358"/>
                  </a:lnTo>
                  <a:lnTo>
                    <a:pt x="3628898" y="702563"/>
                  </a:lnTo>
                  <a:lnTo>
                    <a:pt x="117093" y="702563"/>
                  </a:lnTo>
                  <a:lnTo>
                    <a:pt x="71516" y="693358"/>
                  </a:lnTo>
                  <a:lnTo>
                    <a:pt x="34296" y="668258"/>
                  </a:lnTo>
                  <a:lnTo>
                    <a:pt x="9201" y="631037"/>
                  </a:lnTo>
                  <a:lnTo>
                    <a:pt x="0" y="585470"/>
                  </a:lnTo>
                  <a:lnTo>
                    <a:pt x="0" y="117093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124201" y="302979"/>
            <a:ext cx="3368675" cy="48260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solidFill>
                  <a:schemeClr val="bg1"/>
                </a:solidFill>
                <a:latin typeface="Times New Roman"/>
                <a:cs typeface="Times New Roman"/>
              </a:rPr>
              <a:t>Root</a:t>
            </a:r>
            <a:r>
              <a:rPr sz="3000" spc="-2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3000" dirty="0">
                <a:solidFill>
                  <a:schemeClr val="bg1"/>
                </a:solidFill>
                <a:latin typeface="Times New Roman"/>
                <a:cs typeface="Times New Roman"/>
              </a:rPr>
              <a:t>of</a:t>
            </a:r>
            <a:r>
              <a:rPr sz="3000" spc="-2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3000" spc="-5" dirty="0">
                <a:solidFill>
                  <a:schemeClr val="bg1"/>
                </a:solidFill>
                <a:latin typeface="Times New Roman"/>
                <a:cs typeface="Times New Roman"/>
              </a:rPr>
              <a:t>the</a:t>
            </a:r>
            <a:r>
              <a:rPr sz="3000" spc="-2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3000" dirty="0">
                <a:solidFill>
                  <a:schemeClr val="bg1"/>
                </a:solidFill>
                <a:latin typeface="Times New Roman"/>
                <a:cs typeface="Times New Roman"/>
              </a:rPr>
              <a:t>Left</a:t>
            </a:r>
            <a:r>
              <a:rPr sz="3000" spc="-3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3000" dirty="0">
                <a:solidFill>
                  <a:schemeClr val="bg1"/>
                </a:solidFill>
                <a:latin typeface="Times New Roman"/>
                <a:cs typeface="Times New Roman"/>
              </a:rPr>
              <a:t>Lung</a:t>
            </a:r>
          </a:p>
        </p:txBody>
      </p:sp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39255" y="188976"/>
            <a:ext cx="4428744" cy="6128004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28965" y="1677861"/>
            <a:ext cx="3744595" cy="4772025"/>
            <a:chOff x="604964" y="1677860"/>
            <a:chExt cx="3744595" cy="4772025"/>
          </a:xfrm>
        </p:grpSpPr>
        <p:sp>
          <p:nvSpPr>
            <p:cNvPr id="3" name="object 3"/>
            <p:cNvSpPr/>
            <p:nvPr/>
          </p:nvSpPr>
          <p:spPr>
            <a:xfrm>
              <a:off x="610361" y="1683258"/>
              <a:ext cx="3733800" cy="1153795"/>
            </a:xfrm>
            <a:custGeom>
              <a:avLst/>
              <a:gdLst/>
              <a:ahLst/>
              <a:cxnLst/>
              <a:rect l="l" t="t" r="r" b="b"/>
              <a:pathLst>
                <a:path w="3733800" h="1153795">
                  <a:moveTo>
                    <a:pt x="3541522" y="0"/>
                  </a:moveTo>
                  <a:lnTo>
                    <a:pt x="192278" y="0"/>
                  </a:lnTo>
                  <a:lnTo>
                    <a:pt x="148188" y="5079"/>
                  </a:lnTo>
                  <a:lnTo>
                    <a:pt x="107716" y="19546"/>
                  </a:lnTo>
                  <a:lnTo>
                    <a:pt x="72015" y="42247"/>
                  </a:lnTo>
                  <a:lnTo>
                    <a:pt x="42239" y="72026"/>
                  </a:lnTo>
                  <a:lnTo>
                    <a:pt x="19542" y="107727"/>
                  </a:lnTo>
                  <a:lnTo>
                    <a:pt x="5077" y="148196"/>
                  </a:lnTo>
                  <a:lnTo>
                    <a:pt x="0" y="192277"/>
                  </a:lnTo>
                  <a:lnTo>
                    <a:pt x="0" y="961389"/>
                  </a:lnTo>
                  <a:lnTo>
                    <a:pt x="5077" y="1005471"/>
                  </a:lnTo>
                  <a:lnTo>
                    <a:pt x="19542" y="1045940"/>
                  </a:lnTo>
                  <a:lnTo>
                    <a:pt x="42239" y="1081641"/>
                  </a:lnTo>
                  <a:lnTo>
                    <a:pt x="72015" y="1111420"/>
                  </a:lnTo>
                  <a:lnTo>
                    <a:pt x="107716" y="1134121"/>
                  </a:lnTo>
                  <a:lnTo>
                    <a:pt x="148188" y="1148588"/>
                  </a:lnTo>
                  <a:lnTo>
                    <a:pt x="192278" y="1153667"/>
                  </a:lnTo>
                  <a:lnTo>
                    <a:pt x="3541522" y="1153667"/>
                  </a:lnTo>
                  <a:lnTo>
                    <a:pt x="3585603" y="1148588"/>
                  </a:lnTo>
                  <a:lnTo>
                    <a:pt x="3626072" y="1134121"/>
                  </a:lnTo>
                  <a:lnTo>
                    <a:pt x="3661773" y="1111420"/>
                  </a:lnTo>
                  <a:lnTo>
                    <a:pt x="3691552" y="1081641"/>
                  </a:lnTo>
                  <a:lnTo>
                    <a:pt x="3714253" y="1045940"/>
                  </a:lnTo>
                  <a:lnTo>
                    <a:pt x="3728720" y="1005471"/>
                  </a:lnTo>
                  <a:lnTo>
                    <a:pt x="3733800" y="961389"/>
                  </a:lnTo>
                  <a:lnTo>
                    <a:pt x="3733800" y="192277"/>
                  </a:lnTo>
                  <a:lnTo>
                    <a:pt x="3728720" y="148196"/>
                  </a:lnTo>
                  <a:lnTo>
                    <a:pt x="3714253" y="107727"/>
                  </a:lnTo>
                  <a:lnTo>
                    <a:pt x="3691552" y="72026"/>
                  </a:lnTo>
                  <a:lnTo>
                    <a:pt x="3661773" y="42247"/>
                  </a:lnTo>
                  <a:lnTo>
                    <a:pt x="3626072" y="19546"/>
                  </a:lnTo>
                  <a:lnTo>
                    <a:pt x="3585603" y="5079"/>
                  </a:lnTo>
                  <a:lnTo>
                    <a:pt x="354152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0361" y="1683258"/>
              <a:ext cx="3733800" cy="1153795"/>
            </a:xfrm>
            <a:custGeom>
              <a:avLst/>
              <a:gdLst/>
              <a:ahLst/>
              <a:cxnLst/>
              <a:rect l="l" t="t" r="r" b="b"/>
              <a:pathLst>
                <a:path w="3733800" h="1153795">
                  <a:moveTo>
                    <a:pt x="0" y="192277"/>
                  </a:moveTo>
                  <a:lnTo>
                    <a:pt x="5077" y="148196"/>
                  </a:lnTo>
                  <a:lnTo>
                    <a:pt x="19542" y="107727"/>
                  </a:lnTo>
                  <a:lnTo>
                    <a:pt x="42239" y="72026"/>
                  </a:lnTo>
                  <a:lnTo>
                    <a:pt x="72015" y="42247"/>
                  </a:lnTo>
                  <a:lnTo>
                    <a:pt x="107716" y="19546"/>
                  </a:lnTo>
                  <a:lnTo>
                    <a:pt x="148188" y="5079"/>
                  </a:lnTo>
                  <a:lnTo>
                    <a:pt x="192278" y="0"/>
                  </a:lnTo>
                  <a:lnTo>
                    <a:pt x="3541522" y="0"/>
                  </a:lnTo>
                  <a:lnTo>
                    <a:pt x="3585603" y="5079"/>
                  </a:lnTo>
                  <a:lnTo>
                    <a:pt x="3626072" y="19546"/>
                  </a:lnTo>
                  <a:lnTo>
                    <a:pt x="3661773" y="42247"/>
                  </a:lnTo>
                  <a:lnTo>
                    <a:pt x="3691552" y="72026"/>
                  </a:lnTo>
                  <a:lnTo>
                    <a:pt x="3714253" y="107727"/>
                  </a:lnTo>
                  <a:lnTo>
                    <a:pt x="3728720" y="148196"/>
                  </a:lnTo>
                  <a:lnTo>
                    <a:pt x="3733800" y="192277"/>
                  </a:lnTo>
                  <a:lnTo>
                    <a:pt x="3733800" y="961389"/>
                  </a:lnTo>
                  <a:lnTo>
                    <a:pt x="3728720" y="1005471"/>
                  </a:lnTo>
                  <a:lnTo>
                    <a:pt x="3714253" y="1045940"/>
                  </a:lnTo>
                  <a:lnTo>
                    <a:pt x="3691552" y="1081641"/>
                  </a:lnTo>
                  <a:lnTo>
                    <a:pt x="3661773" y="1111420"/>
                  </a:lnTo>
                  <a:lnTo>
                    <a:pt x="3626072" y="1134121"/>
                  </a:lnTo>
                  <a:lnTo>
                    <a:pt x="3585603" y="1148588"/>
                  </a:lnTo>
                  <a:lnTo>
                    <a:pt x="3541522" y="1153667"/>
                  </a:lnTo>
                  <a:lnTo>
                    <a:pt x="192278" y="1153667"/>
                  </a:lnTo>
                  <a:lnTo>
                    <a:pt x="148188" y="1148588"/>
                  </a:lnTo>
                  <a:lnTo>
                    <a:pt x="107716" y="1134121"/>
                  </a:lnTo>
                  <a:lnTo>
                    <a:pt x="72015" y="1111420"/>
                  </a:lnTo>
                  <a:lnTo>
                    <a:pt x="42239" y="1081641"/>
                  </a:lnTo>
                  <a:lnTo>
                    <a:pt x="19542" y="1045940"/>
                  </a:lnTo>
                  <a:lnTo>
                    <a:pt x="5077" y="1005471"/>
                  </a:lnTo>
                  <a:lnTo>
                    <a:pt x="0" y="961389"/>
                  </a:lnTo>
                  <a:lnTo>
                    <a:pt x="0" y="192277"/>
                  </a:lnTo>
                  <a:close/>
                </a:path>
              </a:pathLst>
            </a:custGeom>
            <a:ln w="10794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10361" y="2885694"/>
              <a:ext cx="3733800" cy="1153795"/>
            </a:xfrm>
            <a:custGeom>
              <a:avLst/>
              <a:gdLst/>
              <a:ahLst/>
              <a:cxnLst/>
              <a:rect l="l" t="t" r="r" b="b"/>
              <a:pathLst>
                <a:path w="3733800" h="1153795">
                  <a:moveTo>
                    <a:pt x="3541522" y="0"/>
                  </a:moveTo>
                  <a:lnTo>
                    <a:pt x="192278" y="0"/>
                  </a:lnTo>
                  <a:lnTo>
                    <a:pt x="148188" y="5079"/>
                  </a:lnTo>
                  <a:lnTo>
                    <a:pt x="107716" y="19546"/>
                  </a:lnTo>
                  <a:lnTo>
                    <a:pt x="72015" y="42247"/>
                  </a:lnTo>
                  <a:lnTo>
                    <a:pt x="42239" y="72026"/>
                  </a:lnTo>
                  <a:lnTo>
                    <a:pt x="19542" y="107727"/>
                  </a:lnTo>
                  <a:lnTo>
                    <a:pt x="5077" y="148196"/>
                  </a:lnTo>
                  <a:lnTo>
                    <a:pt x="0" y="192277"/>
                  </a:lnTo>
                  <a:lnTo>
                    <a:pt x="0" y="961389"/>
                  </a:lnTo>
                  <a:lnTo>
                    <a:pt x="5077" y="1005471"/>
                  </a:lnTo>
                  <a:lnTo>
                    <a:pt x="19542" y="1045940"/>
                  </a:lnTo>
                  <a:lnTo>
                    <a:pt x="42239" y="1081641"/>
                  </a:lnTo>
                  <a:lnTo>
                    <a:pt x="72015" y="1111420"/>
                  </a:lnTo>
                  <a:lnTo>
                    <a:pt x="107716" y="1134121"/>
                  </a:lnTo>
                  <a:lnTo>
                    <a:pt x="148188" y="1148588"/>
                  </a:lnTo>
                  <a:lnTo>
                    <a:pt x="192278" y="1153667"/>
                  </a:lnTo>
                  <a:lnTo>
                    <a:pt x="3541522" y="1153667"/>
                  </a:lnTo>
                  <a:lnTo>
                    <a:pt x="3585603" y="1148588"/>
                  </a:lnTo>
                  <a:lnTo>
                    <a:pt x="3626072" y="1134121"/>
                  </a:lnTo>
                  <a:lnTo>
                    <a:pt x="3661773" y="1111420"/>
                  </a:lnTo>
                  <a:lnTo>
                    <a:pt x="3691552" y="1081641"/>
                  </a:lnTo>
                  <a:lnTo>
                    <a:pt x="3714253" y="1045940"/>
                  </a:lnTo>
                  <a:lnTo>
                    <a:pt x="3728720" y="1005471"/>
                  </a:lnTo>
                  <a:lnTo>
                    <a:pt x="3733800" y="961389"/>
                  </a:lnTo>
                  <a:lnTo>
                    <a:pt x="3733800" y="192277"/>
                  </a:lnTo>
                  <a:lnTo>
                    <a:pt x="3728720" y="148196"/>
                  </a:lnTo>
                  <a:lnTo>
                    <a:pt x="3714253" y="107727"/>
                  </a:lnTo>
                  <a:lnTo>
                    <a:pt x="3691552" y="72026"/>
                  </a:lnTo>
                  <a:lnTo>
                    <a:pt x="3661773" y="42247"/>
                  </a:lnTo>
                  <a:lnTo>
                    <a:pt x="3626072" y="19546"/>
                  </a:lnTo>
                  <a:lnTo>
                    <a:pt x="3585603" y="5079"/>
                  </a:lnTo>
                  <a:lnTo>
                    <a:pt x="354152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10361" y="2885694"/>
              <a:ext cx="3733800" cy="1153795"/>
            </a:xfrm>
            <a:custGeom>
              <a:avLst/>
              <a:gdLst/>
              <a:ahLst/>
              <a:cxnLst/>
              <a:rect l="l" t="t" r="r" b="b"/>
              <a:pathLst>
                <a:path w="3733800" h="1153795">
                  <a:moveTo>
                    <a:pt x="0" y="192277"/>
                  </a:moveTo>
                  <a:lnTo>
                    <a:pt x="5077" y="148196"/>
                  </a:lnTo>
                  <a:lnTo>
                    <a:pt x="19542" y="107727"/>
                  </a:lnTo>
                  <a:lnTo>
                    <a:pt x="42239" y="72026"/>
                  </a:lnTo>
                  <a:lnTo>
                    <a:pt x="72015" y="42247"/>
                  </a:lnTo>
                  <a:lnTo>
                    <a:pt x="107716" y="19546"/>
                  </a:lnTo>
                  <a:lnTo>
                    <a:pt x="148188" y="5079"/>
                  </a:lnTo>
                  <a:lnTo>
                    <a:pt x="192278" y="0"/>
                  </a:lnTo>
                  <a:lnTo>
                    <a:pt x="3541522" y="0"/>
                  </a:lnTo>
                  <a:lnTo>
                    <a:pt x="3585603" y="5079"/>
                  </a:lnTo>
                  <a:lnTo>
                    <a:pt x="3626072" y="19546"/>
                  </a:lnTo>
                  <a:lnTo>
                    <a:pt x="3661773" y="42247"/>
                  </a:lnTo>
                  <a:lnTo>
                    <a:pt x="3691552" y="72026"/>
                  </a:lnTo>
                  <a:lnTo>
                    <a:pt x="3714253" y="107727"/>
                  </a:lnTo>
                  <a:lnTo>
                    <a:pt x="3728720" y="148196"/>
                  </a:lnTo>
                  <a:lnTo>
                    <a:pt x="3733800" y="192277"/>
                  </a:lnTo>
                  <a:lnTo>
                    <a:pt x="3733800" y="961389"/>
                  </a:lnTo>
                  <a:lnTo>
                    <a:pt x="3728720" y="1005471"/>
                  </a:lnTo>
                  <a:lnTo>
                    <a:pt x="3714253" y="1045940"/>
                  </a:lnTo>
                  <a:lnTo>
                    <a:pt x="3691552" y="1081641"/>
                  </a:lnTo>
                  <a:lnTo>
                    <a:pt x="3661773" y="1111420"/>
                  </a:lnTo>
                  <a:lnTo>
                    <a:pt x="3626072" y="1134121"/>
                  </a:lnTo>
                  <a:lnTo>
                    <a:pt x="3585603" y="1148588"/>
                  </a:lnTo>
                  <a:lnTo>
                    <a:pt x="3541522" y="1153667"/>
                  </a:lnTo>
                  <a:lnTo>
                    <a:pt x="192278" y="1153667"/>
                  </a:lnTo>
                  <a:lnTo>
                    <a:pt x="148188" y="1148588"/>
                  </a:lnTo>
                  <a:lnTo>
                    <a:pt x="107716" y="1134121"/>
                  </a:lnTo>
                  <a:lnTo>
                    <a:pt x="72015" y="1111420"/>
                  </a:lnTo>
                  <a:lnTo>
                    <a:pt x="42239" y="1081641"/>
                  </a:lnTo>
                  <a:lnTo>
                    <a:pt x="19542" y="1045940"/>
                  </a:lnTo>
                  <a:lnTo>
                    <a:pt x="5077" y="1005471"/>
                  </a:lnTo>
                  <a:lnTo>
                    <a:pt x="0" y="961389"/>
                  </a:lnTo>
                  <a:lnTo>
                    <a:pt x="0" y="192277"/>
                  </a:lnTo>
                  <a:close/>
                </a:path>
              </a:pathLst>
            </a:custGeom>
            <a:ln w="10794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10361" y="4088130"/>
              <a:ext cx="3733800" cy="1153795"/>
            </a:xfrm>
            <a:custGeom>
              <a:avLst/>
              <a:gdLst/>
              <a:ahLst/>
              <a:cxnLst/>
              <a:rect l="l" t="t" r="r" b="b"/>
              <a:pathLst>
                <a:path w="3733800" h="1153795">
                  <a:moveTo>
                    <a:pt x="3541522" y="0"/>
                  </a:moveTo>
                  <a:lnTo>
                    <a:pt x="192278" y="0"/>
                  </a:lnTo>
                  <a:lnTo>
                    <a:pt x="148188" y="5079"/>
                  </a:lnTo>
                  <a:lnTo>
                    <a:pt x="107716" y="19546"/>
                  </a:lnTo>
                  <a:lnTo>
                    <a:pt x="72015" y="42247"/>
                  </a:lnTo>
                  <a:lnTo>
                    <a:pt x="42239" y="72026"/>
                  </a:lnTo>
                  <a:lnTo>
                    <a:pt x="19542" y="107727"/>
                  </a:lnTo>
                  <a:lnTo>
                    <a:pt x="5077" y="148196"/>
                  </a:lnTo>
                  <a:lnTo>
                    <a:pt x="0" y="192278"/>
                  </a:lnTo>
                  <a:lnTo>
                    <a:pt x="0" y="961390"/>
                  </a:lnTo>
                  <a:lnTo>
                    <a:pt x="5077" y="1005471"/>
                  </a:lnTo>
                  <a:lnTo>
                    <a:pt x="19542" y="1045940"/>
                  </a:lnTo>
                  <a:lnTo>
                    <a:pt x="42239" y="1081641"/>
                  </a:lnTo>
                  <a:lnTo>
                    <a:pt x="72015" y="1111420"/>
                  </a:lnTo>
                  <a:lnTo>
                    <a:pt x="107716" y="1134121"/>
                  </a:lnTo>
                  <a:lnTo>
                    <a:pt x="148188" y="1148588"/>
                  </a:lnTo>
                  <a:lnTo>
                    <a:pt x="192278" y="1153668"/>
                  </a:lnTo>
                  <a:lnTo>
                    <a:pt x="3541522" y="1153668"/>
                  </a:lnTo>
                  <a:lnTo>
                    <a:pt x="3585603" y="1148588"/>
                  </a:lnTo>
                  <a:lnTo>
                    <a:pt x="3626072" y="1134121"/>
                  </a:lnTo>
                  <a:lnTo>
                    <a:pt x="3661773" y="1111420"/>
                  </a:lnTo>
                  <a:lnTo>
                    <a:pt x="3691552" y="1081641"/>
                  </a:lnTo>
                  <a:lnTo>
                    <a:pt x="3714253" y="1045940"/>
                  </a:lnTo>
                  <a:lnTo>
                    <a:pt x="3728720" y="1005471"/>
                  </a:lnTo>
                  <a:lnTo>
                    <a:pt x="3733800" y="961390"/>
                  </a:lnTo>
                  <a:lnTo>
                    <a:pt x="3733800" y="192278"/>
                  </a:lnTo>
                  <a:lnTo>
                    <a:pt x="3728720" y="148196"/>
                  </a:lnTo>
                  <a:lnTo>
                    <a:pt x="3714253" y="107727"/>
                  </a:lnTo>
                  <a:lnTo>
                    <a:pt x="3691552" y="72026"/>
                  </a:lnTo>
                  <a:lnTo>
                    <a:pt x="3661773" y="42247"/>
                  </a:lnTo>
                  <a:lnTo>
                    <a:pt x="3626072" y="19546"/>
                  </a:lnTo>
                  <a:lnTo>
                    <a:pt x="3585603" y="5079"/>
                  </a:lnTo>
                  <a:lnTo>
                    <a:pt x="354152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0361" y="4088130"/>
              <a:ext cx="3733800" cy="1153795"/>
            </a:xfrm>
            <a:custGeom>
              <a:avLst/>
              <a:gdLst/>
              <a:ahLst/>
              <a:cxnLst/>
              <a:rect l="l" t="t" r="r" b="b"/>
              <a:pathLst>
                <a:path w="3733800" h="1153795">
                  <a:moveTo>
                    <a:pt x="0" y="192278"/>
                  </a:moveTo>
                  <a:lnTo>
                    <a:pt x="5077" y="148196"/>
                  </a:lnTo>
                  <a:lnTo>
                    <a:pt x="19542" y="107727"/>
                  </a:lnTo>
                  <a:lnTo>
                    <a:pt x="42239" y="72026"/>
                  </a:lnTo>
                  <a:lnTo>
                    <a:pt x="72015" y="42247"/>
                  </a:lnTo>
                  <a:lnTo>
                    <a:pt x="107716" y="19546"/>
                  </a:lnTo>
                  <a:lnTo>
                    <a:pt x="148188" y="5079"/>
                  </a:lnTo>
                  <a:lnTo>
                    <a:pt x="192278" y="0"/>
                  </a:lnTo>
                  <a:lnTo>
                    <a:pt x="3541522" y="0"/>
                  </a:lnTo>
                  <a:lnTo>
                    <a:pt x="3585603" y="5079"/>
                  </a:lnTo>
                  <a:lnTo>
                    <a:pt x="3626072" y="19546"/>
                  </a:lnTo>
                  <a:lnTo>
                    <a:pt x="3661773" y="42247"/>
                  </a:lnTo>
                  <a:lnTo>
                    <a:pt x="3691552" y="72026"/>
                  </a:lnTo>
                  <a:lnTo>
                    <a:pt x="3714253" y="107727"/>
                  </a:lnTo>
                  <a:lnTo>
                    <a:pt x="3728720" y="148196"/>
                  </a:lnTo>
                  <a:lnTo>
                    <a:pt x="3733800" y="192278"/>
                  </a:lnTo>
                  <a:lnTo>
                    <a:pt x="3733800" y="961390"/>
                  </a:lnTo>
                  <a:lnTo>
                    <a:pt x="3728720" y="1005471"/>
                  </a:lnTo>
                  <a:lnTo>
                    <a:pt x="3714253" y="1045940"/>
                  </a:lnTo>
                  <a:lnTo>
                    <a:pt x="3691552" y="1081641"/>
                  </a:lnTo>
                  <a:lnTo>
                    <a:pt x="3661773" y="1111420"/>
                  </a:lnTo>
                  <a:lnTo>
                    <a:pt x="3626072" y="1134121"/>
                  </a:lnTo>
                  <a:lnTo>
                    <a:pt x="3585603" y="1148588"/>
                  </a:lnTo>
                  <a:lnTo>
                    <a:pt x="3541522" y="1153668"/>
                  </a:lnTo>
                  <a:lnTo>
                    <a:pt x="192278" y="1153668"/>
                  </a:lnTo>
                  <a:lnTo>
                    <a:pt x="148188" y="1148588"/>
                  </a:lnTo>
                  <a:lnTo>
                    <a:pt x="107716" y="1134121"/>
                  </a:lnTo>
                  <a:lnTo>
                    <a:pt x="72015" y="1111420"/>
                  </a:lnTo>
                  <a:lnTo>
                    <a:pt x="42239" y="1081641"/>
                  </a:lnTo>
                  <a:lnTo>
                    <a:pt x="19542" y="1045940"/>
                  </a:lnTo>
                  <a:lnTo>
                    <a:pt x="5077" y="1005471"/>
                  </a:lnTo>
                  <a:lnTo>
                    <a:pt x="0" y="961390"/>
                  </a:lnTo>
                  <a:lnTo>
                    <a:pt x="0" y="19227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10361" y="5290566"/>
              <a:ext cx="3733800" cy="1153795"/>
            </a:xfrm>
            <a:custGeom>
              <a:avLst/>
              <a:gdLst/>
              <a:ahLst/>
              <a:cxnLst/>
              <a:rect l="l" t="t" r="r" b="b"/>
              <a:pathLst>
                <a:path w="3733800" h="1153795">
                  <a:moveTo>
                    <a:pt x="3541522" y="0"/>
                  </a:moveTo>
                  <a:lnTo>
                    <a:pt x="192278" y="0"/>
                  </a:lnTo>
                  <a:lnTo>
                    <a:pt x="148188" y="5079"/>
                  </a:lnTo>
                  <a:lnTo>
                    <a:pt x="107716" y="19546"/>
                  </a:lnTo>
                  <a:lnTo>
                    <a:pt x="72015" y="42247"/>
                  </a:lnTo>
                  <a:lnTo>
                    <a:pt x="42239" y="72026"/>
                  </a:lnTo>
                  <a:lnTo>
                    <a:pt x="19542" y="107727"/>
                  </a:lnTo>
                  <a:lnTo>
                    <a:pt x="5077" y="148196"/>
                  </a:lnTo>
                  <a:lnTo>
                    <a:pt x="0" y="192278"/>
                  </a:lnTo>
                  <a:lnTo>
                    <a:pt x="0" y="961390"/>
                  </a:lnTo>
                  <a:lnTo>
                    <a:pt x="5077" y="1005475"/>
                  </a:lnTo>
                  <a:lnTo>
                    <a:pt x="19542" y="1045945"/>
                  </a:lnTo>
                  <a:lnTo>
                    <a:pt x="42239" y="1081646"/>
                  </a:lnTo>
                  <a:lnTo>
                    <a:pt x="72015" y="1111424"/>
                  </a:lnTo>
                  <a:lnTo>
                    <a:pt x="107716" y="1134123"/>
                  </a:lnTo>
                  <a:lnTo>
                    <a:pt x="148188" y="1148589"/>
                  </a:lnTo>
                  <a:lnTo>
                    <a:pt x="192278" y="1153668"/>
                  </a:lnTo>
                  <a:lnTo>
                    <a:pt x="3541522" y="1153668"/>
                  </a:lnTo>
                  <a:lnTo>
                    <a:pt x="3585603" y="1148589"/>
                  </a:lnTo>
                  <a:lnTo>
                    <a:pt x="3626072" y="1134123"/>
                  </a:lnTo>
                  <a:lnTo>
                    <a:pt x="3661773" y="1111424"/>
                  </a:lnTo>
                  <a:lnTo>
                    <a:pt x="3691552" y="1081646"/>
                  </a:lnTo>
                  <a:lnTo>
                    <a:pt x="3714253" y="1045945"/>
                  </a:lnTo>
                  <a:lnTo>
                    <a:pt x="3728720" y="1005475"/>
                  </a:lnTo>
                  <a:lnTo>
                    <a:pt x="3733800" y="961390"/>
                  </a:lnTo>
                  <a:lnTo>
                    <a:pt x="3733800" y="192278"/>
                  </a:lnTo>
                  <a:lnTo>
                    <a:pt x="3728720" y="148196"/>
                  </a:lnTo>
                  <a:lnTo>
                    <a:pt x="3714253" y="107727"/>
                  </a:lnTo>
                  <a:lnTo>
                    <a:pt x="3691552" y="72026"/>
                  </a:lnTo>
                  <a:lnTo>
                    <a:pt x="3661773" y="42247"/>
                  </a:lnTo>
                  <a:lnTo>
                    <a:pt x="3626072" y="19546"/>
                  </a:lnTo>
                  <a:lnTo>
                    <a:pt x="3585603" y="5079"/>
                  </a:lnTo>
                  <a:lnTo>
                    <a:pt x="354152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10361" y="5290566"/>
              <a:ext cx="3733800" cy="1153795"/>
            </a:xfrm>
            <a:custGeom>
              <a:avLst/>
              <a:gdLst/>
              <a:ahLst/>
              <a:cxnLst/>
              <a:rect l="l" t="t" r="r" b="b"/>
              <a:pathLst>
                <a:path w="3733800" h="1153795">
                  <a:moveTo>
                    <a:pt x="0" y="192278"/>
                  </a:moveTo>
                  <a:lnTo>
                    <a:pt x="5077" y="148196"/>
                  </a:lnTo>
                  <a:lnTo>
                    <a:pt x="19542" y="107727"/>
                  </a:lnTo>
                  <a:lnTo>
                    <a:pt x="42239" y="72026"/>
                  </a:lnTo>
                  <a:lnTo>
                    <a:pt x="72015" y="42247"/>
                  </a:lnTo>
                  <a:lnTo>
                    <a:pt x="107716" y="19546"/>
                  </a:lnTo>
                  <a:lnTo>
                    <a:pt x="148188" y="5079"/>
                  </a:lnTo>
                  <a:lnTo>
                    <a:pt x="192278" y="0"/>
                  </a:lnTo>
                  <a:lnTo>
                    <a:pt x="3541522" y="0"/>
                  </a:lnTo>
                  <a:lnTo>
                    <a:pt x="3585603" y="5079"/>
                  </a:lnTo>
                  <a:lnTo>
                    <a:pt x="3626072" y="19546"/>
                  </a:lnTo>
                  <a:lnTo>
                    <a:pt x="3661773" y="42247"/>
                  </a:lnTo>
                  <a:lnTo>
                    <a:pt x="3691552" y="72026"/>
                  </a:lnTo>
                  <a:lnTo>
                    <a:pt x="3714253" y="107727"/>
                  </a:lnTo>
                  <a:lnTo>
                    <a:pt x="3728720" y="148196"/>
                  </a:lnTo>
                  <a:lnTo>
                    <a:pt x="3733800" y="192278"/>
                  </a:lnTo>
                  <a:lnTo>
                    <a:pt x="3733800" y="961390"/>
                  </a:lnTo>
                  <a:lnTo>
                    <a:pt x="3728720" y="1005475"/>
                  </a:lnTo>
                  <a:lnTo>
                    <a:pt x="3714253" y="1045945"/>
                  </a:lnTo>
                  <a:lnTo>
                    <a:pt x="3691552" y="1081646"/>
                  </a:lnTo>
                  <a:lnTo>
                    <a:pt x="3661773" y="1111424"/>
                  </a:lnTo>
                  <a:lnTo>
                    <a:pt x="3626072" y="1134123"/>
                  </a:lnTo>
                  <a:lnTo>
                    <a:pt x="3585603" y="1148589"/>
                  </a:lnTo>
                  <a:lnTo>
                    <a:pt x="3541522" y="1153668"/>
                  </a:lnTo>
                  <a:lnTo>
                    <a:pt x="192278" y="1153668"/>
                  </a:lnTo>
                  <a:lnTo>
                    <a:pt x="148188" y="1148589"/>
                  </a:lnTo>
                  <a:lnTo>
                    <a:pt x="107716" y="1134123"/>
                  </a:lnTo>
                  <a:lnTo>
                    <a:pt x="72015" y="1111424"/>
                  </a:lnTo>
                  <a:lnTo>
                    <a:pt x="42239" y="1081646"/>
                  </a:lnTo>
                  <a:lnTo>
                    <a:pt x="19542" y="1045945"/>
                  </a:lnTo>
                  <a:lnTo>
                    <a:pt x="5077" y="1005475"/>
                  </a:lnTo>
                  <a:lnTo>
                    <a:pt x="0" y="961390"/>
                  </a:lnTo>
                  <a:lnTo>
                    <a:pt x="0" y="19227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242210" y="1760348"/>
            <a:ext cx="3263900" cy="4557851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12065">
              <a:lnSpc>
                <a:spcPct val="86300"/>
              </a:lnSpc>
              <a:spcBef>
                <a:spcPts val="380"/>
              </a:spcBef>
            </a:pP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Bronchial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arteries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(branches of 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descending</a:t>
            </a:r>
            <a:r>
              <a:rPr sz="17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thoracic</a:t>
            </a:r>
            <a:r>
              <a:rPr sz="17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aorta)…..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supply </a:t>
            </a:r>
            <a:r>
              <a:rPr sz="1700" spc="-4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oxygenated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blood to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bronchi , lung 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tissue 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&amp;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visceral pleura.</a:t>
            </a: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ts val="1905"/>
              </a:lnSpc>
            </a:pP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Bronchial</a:t>
            </a:r>
            <a:r>
              <a:rPr sz="17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veins:</a:t>
            </a:r>
            <a:r>
              <a:rPr sz="1700" spc="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drain into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azygos</a:t>
            </a:r>
            <a:r>
              <a:rPr sz="17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&amp;</a:t>
            </a: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ts val="1905"/>
              </a:lnSpc>
            </a:pP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hemiazygos</a:t>
            </a:r>
            <a:r>
              <a:rPr sz="17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veins.</a:t>
            </a: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spcBef>
                <a:spcPts val="15"/>
              </a:spcBef>
            </a:pPr>
            <a:endParaRPr sz="2250">
              <a:latin typeface="Times New Roman"/>
              <a:cs typeface="Times New Roman"/>
            </a:endParaRPr>
          </a:p>
          <a:p>
            <a:pPr marL="12700">
              <a:lnSpc>
                <a:spcPts val="1905"/>
              </a:lnSpc>
            </a:pP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Pulmonary</a:t>
            </a:r>
            <a:r>
              <a:rPr sz="17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artery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carries</a:t>
            </a:r>
            <a:endParaRPr sz="1700">
              <a:latin typeface="Times New Roman"/>
              <a:cs typeface="Times New Roman"/>
            </a:endParaRPr>
          </a:p>
          <a:p>
            <a:pPr marL="12700" marR="371475">
              <a:lnSpc>
                <a:spcPts val="1750"/>
              </a:lnSpc>
              <a:spcBef>
                <a:spcPts val="165"/>
              </a:spcBef>
            </a:pP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non-oxygenated</a:t>
            </a:r>
            <a:r>
              <a:rPr sz="17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blood</a:t>
            </a:r>
            <a:r>
              <a:rPr sz="17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from right </a:t>
            </a:r>
            <a:r>
              <a:rPr sz="1700" spc="-4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ventricle to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the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lung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alveoli.</a:t>
            </a: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spcBef>
                <a:spcPts val="45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 marR="161290">
              <a:lnSpc>
                <a:spcPct val="86200"/>
              </a:lnSpc>
            </a:pP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pulmonary</a:t>
            </a:r>
            <a:r>
              <a:rPr sz="17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veins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from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each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lung</a:t>
            </a:r>
            <a:r>
              <a:rPr sz="17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: </a:t>
            </a:r>
            <a:r>
              <a:rPr sz="1700" spc="-4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carry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oxygenated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blood to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the left 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atrium.</a:t>
            </a:r>
            <a:endParaRPr sz="1700">
              <a:latin typeface="Times New Roman"/>
              <a:cs typeface="Times New Roman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971801" y="152401"/>
            <a:ext cx="3973195" cy="1130935"/>
            <a:chOff x="604964" y="281876"/>
            <a:chExt cx="3973195" cy="1130935"/>
          </a:xfrm>
        </p:grpSpPr>
        <p:sp>
          <p:nvSpPr>
            <p:cNvPr id="13" name="object 13"/>
            <p:cNvSpPr/>
            <p:nvPr/>
          </p:nvSpPr>
          <p:spPr>
            <a:xfrm>
              <a:off x="610361" y="287273"/>
              <a:ext cx="3962400" cy="1120140"/>
            </a:xfrm>
            <a:custGeom>
              <a:avLst/>
              <a:gdLst/>
              <a:ahLst/>
              <a:cxnLst/>
              <a:rect l="l" t="t" r="r" b="b"/>
              <a:pathLst>
                <a:path w="3962400" h="1120140">
                  <a:moveTo>
                    <a:pt x="3775710" y="0"/>
                  </a:moveTo>
                  <a:lnTo>
                    <a:pt x="186689" y="0"/>
                  </a:lnTo>
                  <a:lnTo>
                    <a:pt x="137062" y="6667"/>
                  </a:lnTo>
                  <a:lnTo>
                    <a:pt x="92467" y="25484"/>
                  </a:lnTo>
                  <a:lnTo>
                    <a:pt x="54683" y="54673"/>
                  </a:lnTo>
                  <a:lnTo>
                    <a:pt x="25490" y="92456"/>
                  </a:lnTo>
                  <a:lnTo>
                    <a:pt x="6669" y="137054"/>
                  </a:lnTo>
                  <a:lnTo>
                    <a:pt x="0" y="186689"/>
                  </a:lnTo>
                  <a:lnTo>
                    <a:pt x="0" y="933450"/>
                  </a:lnTo>
                  <a:lnTo>
                    <a:pt x="6669" y="983085"/>
                  </a:lnTo>
                  <a:lnTo>
                    <a:pt x="25490" y="1027683"/>
                  </a:lnTo>
                  <a:lnTo>
                    <a:pt x="54683" y="1065466"/>
                  </a:lnTo>
                  <a:lnTo>
                    <a:pt x="92467" y="1094655"/>
                  </a:lnTo>
                  <a:lnTo>
                    <a:pt x="137062" y="1113472"/>
                  </a:lnTo>
                  <a:lnTo>
                    <a:pt x="186689" y="1120139"/>
                  </a:lnTo>
                  <a:lnTo>
                    <a:pt x="3775710" y="1120139"/>
                  </a:lnTo>
                  <a:lnTo>
                    <a:pt x="3825345" y="1113472"/>
                  </a:lnTo>
                  <a:lnTo>
                    <a:pt x="3869943" y="1094655"/>
                  </a:lnTo>
                  <a:lnTo>
                    <a:pt x="3907726" y="1065466"/>
                  </a:lnTo>
                  <a:lnTo>
                    <a:pt x="3936915" y="1027684"/>
                  </a:lnTo>
                  <a:lnTo>
                    <a:pt x="3955732" y="983085"/>
                  </a:lnTo>
                  <a:lnTo>
                    <a:pt x="3962400" y="933450"/>
                  </a:lnTo>
                  <a:lnTo>
                    <a:pt x="3962400" y="186689"/>
                  </a:lnTo>
                  <a:lnTo>
                    <a:pt x="3955732" y="137054"/>
                  </a:lnTo>
                  <a:lnTo>
                    <a:pt x="3936915" y="92455"/>
                  </a:lnTo>
                  <a:lnTo>
                    <a:pt x="3907726" y="54673"/>
                  </a:lnTo>
                  <a:lnTo>
                    <a:pt x="3869944" y="25484"/>
                  </a:lnTo>
                  <a:lnTo>
                    <a:pt x="3825345" y="6667"/>
                  </a:lnTo>
                  <a:lnTo>
                    <a:pt x="3775710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10361" y="287273"/>
              <a:ext cx="3962400" cy="1120140"/>
            </a:xfrm>
            <a:custGeom>
              <a:avLst/>
              <a:gdLst/>
              <a:ahLst/>
              <a:cxnLst/>
              <a:rect l="l" t="t" r="r" b="b"/>
              <a:pathLst>
                <a:path w="3962400" h="1120140">
                  <a:moveTo>
                    <a:pt x="0" y="186689"/>
                  </a:moveTo>
                  <a:lnTo>
                    <a:pt x="6669" y="137054"/>
                  </a:lnTo>
                  <a:lnTo>
                    <a:pt x="25490" y="92456"/>
                  </a:lnTo>
                  <a:lnTo>
                    <a:pt x="54683" y="54673"/>
                  </a:lnTo>
                  <a:lnTo>
                    <a:pt x="92467" y="25484"/>
                  </a:lnTo>
                  <a:lnTo>
                    <a:pt x="137062" y="6667"/>
                  </a:lnTo>
                  <a:lnTo>
                    <a:pt x="186689" y="0"/>
                  </a:lnTo>
                  <a:lnTo>
                    <a:pt x="3775710" y="0"/>
                  </a:lnTo>
                  <a:lnTo>
                    <a:pt x="3825345" y="6667"/>
                  </a:lnTo>
                  <a:lnTo>
                    <a:pt x="3869944" y="25484"/>
                  </a:lnTo>
                  <a:lnTo>
                    <a:pt x="3907726" y="54673"/>
                  </a:lnTo>
                  <a:lnTo>
                    <a:pt x="3936915" y="92455"/>
                  </a:lnTo>
                  <a:lnTo>
                    <a:pt x="3955732" y="137054"/>
                  </a:lnTo>
                  <a:lnTo>
                    <a:pt x="3962400" y="186689"/>
                  </a:lnTo>
                  <a:lnTo>
                    <a:pt x="3962400" y="933450"/>
                  </a:lnTo>
                  <a:lnTo>
                    <a:pt x="3955732" y="983085"/>
                  </a:lnTo>
                  <a:lnTo>
                    <a:pt x="3936915" y="1027684"/>
                  </a:lnTo>
                  <a:lnTo>
                    <a:pt x="3907726" y="1065466"/>
                  </a:lnTo>
                  <a:lnTo>
                    <a:pt x="3869943" y="1094655"/>
                  </a:lnTo>
                  <a:lnTo>
                    <a:pt x="3825345" y="1113472"/>
                  </a:lnTo>
                  <a:lnTo>
                    <a:pt x="3775710" y="1120139"/>
                  </a:lnTo>
                  <a:lnTo>
                    <a:pt x="186689" y="1120139"/>
                  </a:lnTo>
                  <a:lnTo>
                    <a:pt x="137062" y="1113472"/>
                  </a:lnTo>
                  <a:lnTo>
                    <a:pt x="92467" y="1094655"/>
                  </a:lnTo>
                  <a:lnTo>
                    <a:pt x="54683" y="1065466"/>
                  </a:lnTo>
                  <a:lnTo>
                    <a:pt x="25490" y="1027683"/>
                  </a:lnTo>
                  <a:lnTo>
                    <a:pt x="6669" y="983085"/>
                  </a:lnTo>
                  <a:lnTo>
                    <a:pt x="0" y="933450"/>
                  </a:lnTo>
                  <a:lnTo>
                    <a:pt x="0" y="186689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128938" y="255538"/>
            <a:ext cx="3002915" cy="850265"/>
          </a:xfrm>
          <a:prstGeom prst="rect">
            <a:avLst/>
          </a:prstGeom>
        </p:spPr>
        <p:txBody>
          <a:bodyPr vert="horz" wrap="square" lIns="0" tIns="76835" rIns="0" bIns="0" rtlCol="0" anchor="ctr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605"/>
              </a:spcBef>
            </a:pPr>
            <a:r>
              <a:rPr sz="2900" dirty="0">
                <a:solidFill>
                  <a:schemeClr val="bg1"/>
                </a:solidFill>
                <a:latin typeface="Times New Roman"/>
                <a:cs typeface="Times New Roman"/>
              </a:rPr>
              <a:t>Blood</a:t>
            </a:r>
            <a:r>
              <a:rPr sz="2900" spc="-3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chemeClr val="bg1"/>
                </a:solidFill>
                <a:latin typeface="Times New Roman"/>
                <a:cs typeface="Times New Roman"/>
              </a:rPr>
              <a:t>Supply</a:t>
            </a:r>
            <a:r>
              <a:rPr sz="2900" spc="-3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chemeClr val="bg1"/>
                </a:solidFill>
                <a:latin typeface="Times New Roman"/>
                <a:cs typeface="Times New Roman"/>
              </a:rPr>
              <a:t>of</a:t>
            </a:r>
            <a:r>
              <a:rPr sz="2900" spc="-3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chemeClr val="bg1"/>
                </a:solidFill>
                <a:latin typeface="Times New Roman"/>
                <a:cs typeface="Times New Roman"/>
              </a:rPr>
              <a:t>the </a:t>
            </a:r>
            <a:r>
              <a:rPr sz="2900" spc="-71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chemeClr val="bg1"/>
                </a:solidFill>
                <a:latin typeface="Times New Roman"/>
                <a:cs typeface="Times New Roman"/>
              </a:rPr>
              <a:t>Lungs</a:t>
            </a:r>
          </a:p>
        </p:txBody>
      </p:sp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72071" y="981455"/>
            <a:ext cx="3995928" cy="519379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28965" y="1711388"/>
            <a:ext cx="3744595" cy="2222500"/>
            <a:chOff x="604964" y="1711388"/>
            <a:chExt cx="3744595" cy="2222500"/>
          </a:xfrm>
        </p:grpSpPr>
        <p:sp>
          <p:nvSpPr>
            <p:cNvPr id="3" name="object 3"/>
            <p:cNvSpPr/>
            <p:nvPr/>
          </p:nvSpPr>
          <p:spPr>
            <a:xfrm>
              <a:off x="610361" y="1716786"/>
              <a:ext cx="3733800" cy="2211705"/>
            </a:xfrm>
            <a:custGeom>
              <a:avLst/>
              <a:gdLst/>
              <a:ahLst/>
              <a:cxnLst/>
              <a:rect l="l" t="t" r="r" b="b"/>
              <a:pathLst>
                <a:path w="3733800" h="2211704">
                  <a:moveTo>
                    <a:pt x="3365246" y="0"/>
                  </a:moveTo>
                  <a:lnTo>
                    <a:pt x="368566" y="0"/>
                  </a:lnTo>
                  <a:lnTo>
                    <a:pt x="322334" y="2870"/>
                  </a:lnTo>
                  <a:lnTo>
                    <a:pt x="277815" y="11253"/>
                  </a:lnTo>
                  <a:lnTo>
                    <a:pt x="235355" y="24803"/>
                  </a:lnTo>
                  <a:lnTo>
                    <a:pt x="195300" y="43175"/>
                  </a:lnTo>
                  <a:lnTo>
                    <a:pt x="157995" y="66023"/>
                  </a:lnTo>
                  <a:lnTo>
                    <a:pt x="123786" y="93002"/>
                  </a:lnTo>
                  <a:lnTo>
                    <a:pt x="93017" y="123768"/>
                  </a:lnTo>
                  <a:lnTo>
                    <a:pt x="66034" y="157976"/>
                  </a:lnTo>
                  <a:lnTo>
                    <a:pt x="43183" y="195279"/>
                  </a:lnTo>
                  <a:lnTo>
                    <a:pt x="24808" y="235334"/>
                  </a:lnTo>
                  <a:lnTo>
                    <a:pt x="11256" y="277795"/>
                  </a:lnTo>
                  <a:lnTo>
                    <a:pt x="2871" y="322316"/>
                  </a:lnTo>
                  <a:lnTo>
                    <a:pt x="0" y="368553"/>
                  </a:lnTo>
                  <a:lnTo>
                    <a:pt x="0" y="1842769"/>
                  </a:lnTo>
                  <a:lnTo>
                    <a:pt x="2871" y="1889007"/>
                  </a:lnTo>
                  <a:lnTo>
                    <a:pt x="11256" y="1933528"/>
                  </a:lnTo>
                  <a:lnTo>
                    <a:pt x="24808" y="1975989"/>
                  </a:lnTo>
                  <a:lnTo>
                    <a:pt x="43183" y="2016044"/>
                  </a:lnTo>
                  <a:lnTo>
                    <a:pt x="66034" y="2053347"/>
                  </a:lnTo>
                  <a:lnTo>
                    <a:pt x="93017" y="2087555"/>
                  </a:lnTo>
                  <a:lnTo>
                    <a:pt x="123786" y="2118321"/>
                  </a:lnTo>
                  <a:lnTo>
                    <a:pt x="157995" y="2145300"/>
                  </a:lnTo>
                  <a:lnTo>
                    <a:pt x="195300" y="2168148"/>
                  </a:lnTo>
                  <a:lnTo>
                    <a:pt x="235355" y="2186520"/>
                  </a:lnTo>
                  <a:lnTo>
                    <a:pt x="277815" y="2200070"/>
                  </a:lnTo>
                  <a:lnTo>
                    <a:pt x="322334" y="2208453"/>
                  </a:lnTo>
                  <a:lnTo>
                    <a:pt x="368566" y="2211324"/>
                  </a:lnTo>
                  <a:lnTo>
                    <a:pt x="3365246" y="2211324"/>
                  </a:lnTo>
                  <a:lnTo>
                    <a:pt x="3411483" y="2208453"/>
                  </a:lnTo>
                  <a:lnTo>
                    <a:pt x="3456004" y="2200070"/>
                  </a:lnTo>
                  <a:lnTo>
                    <a:pt x="3498465" y="2186520"/>
                  </a:lnTo>
                  <a:lnTo>
                    <a:pt x="3538520" y="2168148"/>
                  </a:lnTo>
                  <a:lnTo>
                    <a:pt x="3575823" y="2145300"/>
                  </a:lnTo>
                  <a:lnTo>
                    <a:pt x="3610031" y="2118321"/>
                  </a:lnTo>
                  <a:lnTo>
                    <a:pt x="3640797" y="2087555"/>
                  </a:lnTo>
                  <a:lnTo>
                    <a:pt x="3667776" y="2053347"/>
                  </a:lnTo>
                  <a:lnTo>
                    <a:pt x="3690624" y="2016044"/>
                  </a:lnTo>
                  <a:lnTo>
                    <a:pt x="3708996" y="1975989"/>
                  </a:lnTo>
                  <a:lnTo>
                    <a:pt x="3722546" y="1933528"/>
                  </a:lnTo>
                  <a:lnTo>
                    <a:pt x="3730929" y="1889007"/>
                  </a:lnTo>
                  <a:lnTo>
                    <a:pt x="3733800" y="1842769"/>
                  </a:lnTo>
                  <a:lnTo>
                    <a:pt x="3733800" y="368553"/>
                  </a:lnTo>
                  <a:lnTo>
                    <a:pt x="3730929" y="322316"/>
                  </a:lnTo>
                  <a:lnTo>
                    <a:pt x="3722546" y="277795"/>
                  </a:lnTo>
                  <a:lnTo>
                    <a:pt x="3708996" y="235334"/>
                  </a:lnTo>
                  <a:lnTo>
                    <a:pt x="3690624" y="195279"/>
                  </a:lnTo>
                  <a:lnTo>
                    <a:pt x="3667776" y="157976"/>
                  </a:lnTo>
                  <a:lnTo>
                    <a:pt x="3640797" y="123768"/>
                  </a:lnTo>
                  <a:lnTo>
                    <a:pt x="3610031" y="93002"/>
                  </a:lnTo>
                  <a:lnTo>
                    <a:pt x="3575823" y="66023"/>
                  </a:lnTo>
                  <a:lnTo>
                    <a:pt x="3538520" y="43175"/>
                  </a:lnTo>
                  <a:lnTo>
                    <a:pt x="3498465" y="24803"/>
                  </a:lnTo>
                  <a:lnTo>
                    <a:pt x="3456004" y="11253"/>
                  </a:lnTo>
                  <a:lnTo>
                    <a:pt x="3411483" y="2870"/>
                  </a:lnTo>
                  <a:lnTo>
                    <a:pt x="3365246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0361" y="1716786"/>
              <a:ext cx="3733800" cy="2211705"/>
            </a:xfrm>
            <a:custGeom>
              <a:avLst/>
              <a:gdLst/>
              <a:ahLst/>
              <a:cxnLst/>
              <a:rect l="l" t="t" r="r" b="b"/>
              <a:pathLst>
                <a:path w="3733800" h="2211704">
                  <a:moveTo>
                    <a:pt x="0" y="368553"/>
                  </a:moveTo>
                  <a:lnTo>
                    <a:pt x="2871" y="322316"/>
                  </a:lnTo>
                  <a:lnTo>
                    <a:pt x="11256" y="277795"/>
                  </a:lnTo>
                  <a:lnTo>
                    <a:pt x="24808" y="235334"/>
                  </a:lnTo>
                  <a:lnTo>
                    <a:pt x="43183" y="195279"/>
                  </a:lnTo>
                  <a:lnTo>
                    <a:pt x="66034" y="157976"/>
                  </a:lnTo>
                  <a:lnTo>
                    <a:pt x="93017" y="123768"/>
                  </a:lnTo>
                  <a:lnTo>
                    <a:pt x="123786" y="93002"/>
                  </a:lnTo>
                  <a:lnTo>
                    <a:pt x="157995" y="66023"/>
                  </a:lnTo>
                  <a:lnTo>
                    <a:pt x="195300" y="43175"/>
                  </a:lnTo>
                  <a:lnTo>
                    <a:pt x="235355" y="24803"/>
                  </a:lnTo>
                  <a:lnTo>
                    <a:pt x="277815" y="11253"/>
                  </a:lnTo>
                  <a:lnTo>
                    <a:pt x="322334" y="2870"/>
                  </a:lnTo>
                  <a:lnTo>
                    <a:pt x="368566" y="0"/>
                  </a:lnTo>
                  <a:lnTo>
                    <a:pt x="3365246" y="0"/>
                  </a:lnTo>
                  <a:lnTo>
                    <a:pt x="3411483" y="2870"/>
                  </a:lnTo>
                  <a:lnTo>
                    <a:pt x="3456004" y="11253"/>
                  </a:lnTo>
                  <a:lnTo>
                    <a:pt x="3498465" y="24803"/>
                  </a:lnTo>
                  <a:lnTo>
                    <a:pt x="3538520" y="43175"/>
                  </a:lnTo>
                  <a:lnTo>
                    <a:pt x="3575823" y="66023"/>
                  </a:lnTo>
                  <a:lnTo>
                    <a:pt x="3610031" y="93002"/>
                  </a:lnTo>
                  <a:lnTo>
                    <a:pt x="3640797" y="123768"/>
                  </a:lnTo>
                  <a:lnTo>
                    <a:pt x="3667776" y="157976"/>
                  </a:lnTo>
                  <a:lnTo>
                    <a:pt x="3690624" y="195279"/>
                  </a:lnTo>
                  <a:lnTo>
                    <a:pt x="3708996" y="235334"/>
                  </a:lnTo>
                  <a:lnTo>
                    <a:pt x="3722546" y="277795"/>
                  </a:lnTo>
                  <a:lnTo>
                    <a:pt x="3730929" y="322316"/>
                  </a:lnTo>
                  <a:lnTo>
                    <a:pt x="3733800" y="368553"/>
                  </a:lnTo>
                  <a:lnTo>
                    <a:pt x="3733800" y="1842769"/>
                  </a:lnTo>
                  <a:lnTo>
                    <a:pt x="3730929" y="1889007"/>
                  </a:lnTo>
                  <a:lnTo>
                    <a:pt x="3722546" y="1933528"/>
                  </a:lnTo>
                  <a:lnTo>
                    <a:pt x="3708996" y="1975989"/>
                  </a:lnTo>
                  <a:lnTo>
                    <a:pt x="3690624" y="2016044"/>
                  </a:lnTo>
                  <a:lnTo>
                    <a:pt x="3667776" y="2053347"/>
                  </a:lnTo>
                  <a:lnTo>
                    <a:pt x="3640797" y="2087555"/>
                  </a:lnTo>
                  <a:lnTo>
                    <a:pt x="3610031" y="2118321"/>
                  </a:lnTo>
                  <a:lnTo>
                    <a:pt x="3575823" y="2145300"/>
                  </a:lnTo>
                  <a:lnTo>
                    <a:pt x="3538520" y="2168148"/>
                  </a:lnTo>
                  <a:lnTo>
                    <a:pt x="3498465" y="2186520"/>
                  </a:lnTo>
                  <a:lnTo>
                    <a:pt x="3456004" y="2200070"/>
                  </a:lnTo>
                  <a:lnTo>
                    <a:pt x="3411483" y="2208453"/>
                  </a:lnTo>
                  <a:lnTo>
                    <a:pt x="3365246" y="2211324"/>
                  </a:lnTo>
                  <a:lnTo>
                    <a:pt x="368566" y="2211324"/>
                  </a:lnTo>
                  <a:lnTo>
                    <a:pt x="322334" y="2208453"/>
                  </a:lnTo>
                  <a:lnTo>
                    <a:pt x="277815" y="2200070"/>
                  </a:lnTo>
                  <a:lnTo>
                    <a:pt x="235355" y="2186520"/>
                  </a:lnTo>
                  <a:lnTo>
                    <a:pt x="195300" y="2168148"/>
                  </a:lnTo>
                  <a:lnTo>
                    <a:pt x="157995" y="2145300"/>
                  </a:lnTo>
                  <a:lnTo>
                    <a:pt x="123786" y="2118321"/>
                  </a:lnTo>
                  <a:lnTo>
                    <a:pt x="93017" y="2087555"/>
                  </a:lnTo>
                  <a:lnTo>
                    <a:pt x="66034" y="2053347"/>
                  </a:lnTo>
                  <a:lnTo>
                    <a:pt x="43183" y="2016044"/>
                  </a:lnTo>
                  <a:lnTo>
                    <a:pt x="24808" y="1975989"/>
                  </a:lnTo>
                  <a:lnTo>
                    <a:pt x="11256" y="1933528"/>
                  </a:lnTo>
                  <a:lnTo>
                    <a:pt x="2871" y="1889007"/>
                  </a:lnTo>
                  <a:lnTo>
                    <a:pt x="0" y="1842769"/>
                  </a:lnTo>
                  <a:lnTo>
                    <a:pt x="0" y="368553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239468" y="1859660"/>
            <a:ext cx="3225165" cy="465709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04775" marR="5080">
              <a:lnSpc>
                <a:spcPct val="86300"/>
              </a:lnSpc>
              <a:spcBef>
                <a:spcPts val="540"/>
              </a:spcBef>
            </a:pPr>
            <a:r>
              <a:rPr sz="2700" b="1" i="1" dirty="0">
                <a:solidFill>
                  <a:srgbClr val="FFFFFF"/>
                </a:solidFill>
                <a:latin typeface="Times New Roman"/>
                <a:cs typeface="Times New Roman"/>
              </a:rPr>
              <a:t>Pulmonary plexus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:at </a:t>
            </a:r>
            <a:r>
              <a:rPr sz="2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the root of lung. It </a:t>
            </a:r>
            <a:r>
              <a:rPr sz="2700" spc="-5" dirty="0">
                <a:solidFill>
                  <a:srgbClr val="FFFFFF"/>
                </a:solidFill>
                <a:latin typeface="Times New Roman"/>
                <a:cs typeface="Times New Roman"/>
              </a:rPr>
              <a:t>s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-5" dirty="0">
                <a:solidFill>
                  <a:srgbClr val="FFFFFF"/>
                </a:solidFill>
                <a:latin typeface="Times New Roman"/>
                <a:cs typeface="Times New Roman"/>
              </a:rPr>
              <a:t>formed</a:t>
            </a:r>
            <a:r>
              <a:rPr sz="27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7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sympathetic </a:t>
            </a:r>
            <a:r>
              <a:rPr sz="2700" spc="-6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&amp; parasympathetic </a:t>
            </a:r>
            <a:r>
              <a:rPr sz="2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-5" dirty="0">
                <a:solidFill>
                  <a:srgbClr val="FFFFFF"/>
                </a:solidFill>
                <a:latin typeface="Times New Roman"/>
                <a:cs typeface="Times New Roman"/>
              </a:rPr>
              <a:t>fibres.</a:t>
            </a:r>
            <a:endParaRPr sz="2700" dirty="0">
              <a:latin typeface="Times New Roman"/>
              <a:cs typeface="Times New Roman"/>
            </a:endParaRPr>
          </a:p>
          <a:p>
            <a:pPr marL="241300" marR="137795" indent="-228600">
              <a:lnSpc>
                <a:spcPct val="86300"/>
              </a:lnSpc>
              <a:spcBef>
                <a:spcPts val="1995"/>
              </a:spcBef>
              <a:buFont typeface="Times New Roman"/>
              <a:buChar char="•"/>
              <a:tabLst>
                <a:tab pos="240665" algn="l"/>
                <a:tab pos="241300" algn="l"/>
              </a:tabLst>
            </a:pPr>
            <a:r>
              <a:rPr sz="2100" b="1" dirty="0">
                <a:latin typeface="Times New Roman"/>
                <a:cs typeface="Times New Roman"/>
              </a:rPr>
              <a:t>1- </a:t>
            </a:r>
            <a:r>
              <a:rPr sz="2100" b="1" spc="-5" dirty="0">
                <a:latin typeface="Times New Roman"/>
                <a:cs typeface="Times New Roman"/>
              </a:rPr>
              <a:t>Sympathetic: </a:t>
            </a:r>
            <a:r>
              <a:rPr sz="2100" spc="-5" dirty="0">
                <a:latin typeface="Times New Roman"/>
                <a:cs typeface="Times New Roman"/>
              </a:rPr>
              <a:t>from </a:t>
            </a:r>
            <a:r>
              <a:rPr sz="2100" dirty="0">
                <a:latin typeface="Times New Roman"/>
                <a:cs typeface="Times New Roman"/>
              </a:rPr>
              <a:t> </a:t>
            </a:r>
            <a:r>
              <a:rPr sz="2100" spc="-5" dirty="0">
                <a:latin typeface="Times New Roman"/>
                <a:cs typeface="Times New Roman"/>
              </a:rPr>
              <a:t>sympathetic</a:t>
            </a:r>
            <a:r>
              <a:rPr sz="2100" spc="-20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Times New Roman"/>
                <a:cs typeface="Times New Roman"/>
              </a:rPr>
              <a:t>trunk</a:t>
            </a:r>
            <a:r>
              <a:rPr sz="2100" spc="-15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Times New Roman"/>
                <a:cs typeface="Times New Roman"/>
              </a:rPr>
              <a:t>they</a:t>
            </a:r>
            <a:r>
              <a:rPr sz="2100" spc="-20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Times New Roman"/>
                <a:cs typeface="Times New Roman"/>
              </a:rPr>
              <a:t>are </a:t>
            </a:r>
            <a:r>
              <a:rPr sz="2100" spc="-509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Times New Roman"/>
                <a:cs typeface="Times New Roman"/>
              </a:rPr>
              <a:t>broncho-dilators and </a:t>
            </a:r>
            <a:r>
              <a:rPr sz="2100" spc="5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Times New Roman"/>
                <a:cs typeface="Times New Roman"/>
              </a:rPr>
              <a:t>vasoconstrictors.</a:t>
            </a:r>
          </a:p>
          <a:p>
            <a:pPr marL="241300" marR="87630" indent="-228600">
              <a:lnSpc>
                <a:spcPct val="86200"/>
              </a:lnSpc>
              <a:spcBef>
                <a:spcPts val="480"/>
              </a:spcBef>
              <a:buFont typeface="Times New Roman"/>
              <a:buChar char="•"/>
              <a:tabLst>
                <a:tab pos="240665" algn="l"/>
                <a:tab pos="241300" algn="l"/>
              </a:tabLst>
            </a:pPr>
            <a:r>
              <a:rPr sz="2100" b="1" dirty="0">
                <a:latin typeface="Times New Roman"/>
                <a:cs typeface="Times New Roman"/>
              </a:rPr>
              <a:t>2-</a:t>
            </a:r>
            <a:r>
              <a:rPr sz="2100" b="1" spc="-45" dirty="0">
                <a:latin typeface="Times New Roman"/>
                <a:cs typeface="Times New Roman"/>
              </a:rPr>
              <a:t> </a:t>
            </a:r>
            <a:r>
              <a:rPr sz="2100" b="1" dirty="0">
                <a:latin typeface="Times New Roman"/>
                <a:cs typeface="Times New Roman"/>
              </a:rPr>
              <a:t>Parasympathetic:</a:t>
            </a:r>
            <a:r>
              <a:rPr sz="2100" b="1" spc="-60" dirty="0">
                <a:latin typeface="Times New Roman"/>
                <a:cs typeface="Times New Roman"/>
              </a:rPr>
              <a:t> </a:t>
            </a:r>
            <a:r>
              <a:rPr sz="2100" spc="-5" dirty="0">
                <a:latin typeface="Times New Roman"/>
                <a:cs typeface="Times New Roman"/>
              </a:rPr>
              <a:t>from </a:t>
            </a:r>
            <a:r>
              <a:rPr sz="2100" spc="-509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Times New Roman"/>
                <a:cs typeface="Times New Roman"/>
              </a:rPr>
              <a:t>the </a:t>
            </a:r>
            <a:r>
              <a:rPr sz="2100" spc="-45" dirty="0">
                <a:latin typeface="Times New Roman"/>
                <a:cs typeface="Times New Roman"/>
              </a:rPr>
              <a:t>Vagus </a:t>
            </a:r>
            <a:r>
              <a:rPr sz="2100" dirty="0">
                <a:latin typeface="Times New Roman"/>
                <a:cs typeface="Times New Roman"/>
              </a:rPr>
              <a:t>nerve. They are </a:t>
            </a:r>
            <a:r>
              <a:rPr sz="2100" spc="5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Times New Roman"/>
                <a:cs typeface="Times New Roman"/>
              </a:rPr>
              <a:t>broncho-constrictors and </a:t>
            </a:r>
            <a:r>
              <a:rPr sz="2100" spc="5" dirty="0">
                <a:latin typeface="Times New Roman"/>
                <a:cs typeface="Times New Roman"/>
              </a:rPr>
              <a:t> </a:t>
            </a:r>
            <a:r>
              <a:rPr sz="2100" spc="-5" dirty="0">
                <a:latin typeface="Times New Roman"/>
                <a:cs typeface="Times New Roman"/>
              </a:rPr>
              <a:t>secretomotor </a:t>
            </a:r>
            <a:r>
              <a:rPr sz="2100" dirty="0">
                <a:latin typeface="Times New Roman"/>
                <a:cs typeface="Times New Roman"/>
              </a:rPr>
              <a:t>to bronchial </a:t>
            </a:r>
            <a:r>
              <a:rPr sz="2100" spc="5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Times New Roman"/>
                <a:cs typeface="Times New Roman"/>
              </a:rPr>
              <a:t>glands</a:t>
            </a:r>
            <a:r>
              <a:rPr sz="2100" spc="-35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Times New Roman"/>
                <a:cs typeface="Times New Roman"/>
              </a:rPr>
              <a:t>and</a:t>
            </a:r>
            <a:r>
              <a:rPr sz="2100" spc="-25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Times New Roman"/>
                <a:cs typeface="Times New Roman"/>
              </a:rPr>
              <a:t>vasodilators.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890964" y="269355"/>
            <a:ext cx="3397250" cy="1130935"/>
            <a:chOff x="604964" y="281876"/>
            <a:chExt cx="3397250" cy="1130935"/>
          </a:xfrm>
        </p:grpSpPr>
        <p:sp>
          <p:nvSpPr>
            <p:cNvPr id="7" name="object 7"/>
            <p:cNvSpPr/>
            <p:nvPr/>
          </p:nvSpPr>
          <p:spPr>
            <a:xfrm>
              <a:off x="610361" y="287273"/>
              <a:ext cx="3386454" cy="1120140"/>
            </a:xfrm>
            <a:custGeom>
              <a:avLst/>
              <a:gdLst/>
              <a:ahLst/>
              <a:cxnLst/>
              <a:rect l="l" t="t" r="r" b="b"/>
              <a:pathLst>
                <a:path w="3386454" h="1120140">
                  <a:moveTo>
                    <a:pt x="3199638" y="0"/>
                  </a:moveTo>
                  <a:lnTo>
                    <a:pt x="186689" y="0"/>
                  </a:lnTo>
                  <a:lnTo>
                    <a:pt x="137058" y="6667"/>
                  </a:lnTo>
                  <a:lnTo>
                    <a:pt x="92461" y="25484"/>
                  </a:lnTo>
                  <a:lnTo>
                    <a:pt x="54678" y="54673"/>
                  </a:lnTo>
                  <a:lnTo>
                    <a:pt x="25487" y="92456"/>
                  </a:lnTo>
                  <a:lnTo>
                    <a:pt x="6668" y="137054"/>
                  </a:lnTo>
                  <a:lnTo>
                    <a:pt x="0" y="186689"/>
                  </a:lnTo>
                  <a:lnTo>
                    <a:pt x="0" y="933450"/>
                  </a:lnTo>
                  <a:lnTo>
                    <a:pt x="6668" y="983085"/>
                  </a:lnTo>
                  <a:lnTo>
                    <a:pt x="25487" y="1027683"/>
                  </a:lnTo>
                  <a:lnTo>
                    <a:pt x="54678" y="1065466"/>
                  </a:lnTo>
                  <a:lnTo>
                    <a:pt x="92461" y="1094655"/>
                  </a:lnTo>
                  <a:lnTo>
                    <a:pt x="137058" y="1113472"/>
                  </a:lnTo>
                  <a:lnTo>
                    <a:pt x="186689" y="1120139"/>
                  </a:lnTo>
                  <a:lnTo>
                    <a:pt x="3199638" y="1120139"/>
                  </a:lnTo>
                  <a:lnTo>
                    <a:pt x="3249273" y="1113472"/>
                  </a:lnTo>
                  <a:lnTo>
                    <a:pt x="3293871" y="1094655"/>
                  </a:lnTo>
                  <a:lnTo>
                    <a:pt x="3331654" y="1065466"/>
                  </a:lnTo>
                  <a:lnTo>
                    <a:pt x="3360843" y="1027684"/>
                  </a:lnTo>
                  <a:lnTo>
                    <a:pt x="3379660" y="983085"/>
                  </a:lnTo>
                  <a:lnTo>
                    <a:pt x="3386328" y="933450"/>
                  </a:lnTo>
                  <a:lnTo>
                    <a:pt x="3386328" y="186689"/>
                  </a:lnTo>
                  <a:lnTo>
                    <a:pt x="3379660" y="137054"/>
                  </a:lnTo>
                  <a:lnTo>
                    <a:pt x="3360843" y="92455"/>
                  </a:lnTo>
                  <a:lnTo>
                    <a:pt x="3331654" y="54673"/>
                  </a:lnTo>
                  <a:lnTo>
                    <a:pt x="3293872" y="25484"/>
                  </a:lnTo>
                  <a:lnTo>
                    <a:pt x="3249273" y="6667"/>
                  </a:lnTo>
                  <a:lnTo>
                    <a:pt x="3199638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0361" y="287273"/>
              <a:ext cx="3386454" cy="1120140"/>
            </a:xfrm>
            <a:custGeom>
              <a:avLst/>
              <a:gdLst/>
              <a:ahLst/>
              <a:cxnLst/>
              <a:rect l="l" t="t" r="r" b="b"/>
              <a:pathLst>
                <a:path w="3386454" h="1120140">
                  <a:moveTo>
                    <a:pt x="0" y="186689"/>
                  </a:moveTo>
                  <a:lnTo>
                    <a:pt x="6668" y="137054"/>
                  </a:lnTo>
                  <a:lnTo>
                    <a:pt x="25487" y="92456"/>
                  </a:lnTo>
                  <a:lnTo>
                    <a:pt x="54678" y="54673"/>
                  </a:lnTo>
                  <a:lnTo>
                    <a:pt x="92461" y="25484"/>
                  </a:lnTo>
                  <a:lnTo>
                    <a:pt x="137058" y="6667"/>
                  </a:lnTo>
                  <a:lnTo>
                    <a:pt x="186689" y="0"/>
                  </a:lnTo>
                  <a:lnTo>
                    <a:pt x="3199638" y="0"/>
                  </a:lnTo>
                  <a:lnTo>
                    <a:pt x="3249273" y="6667"/>
                  </a:lnTo>
                  <a:lnTo>
                    <a:pt x="3293872" y="25484"/>
                  </a:lnTo>
                  <a:lnTo>
                    <a:pt x="3331654" y="54673"/>
                  </a:lnTo>
                  <a:lnTo>
                    <a:pt x="3360843" y="92455"/>
                  </a:lnTo>
                  <a:lnTo>
                    <a:pt x="3379660" y="137054"/>
                  </a:lnTo>
                  <a:lnTo>
                    <a:pt x="3386328" y="186689"/>
                  </a:lnTo>
                  <a:lnTo>
                    <a:pt x="3386328" y="933450"/>
                  </a:lnTo>
                  <a:lnTo>
                    <a:pt x="3379660" y="983085"/>
                  </a:lnTo>
                  <a:lnTo>
                    <a:pt x="3360843" y="1027684"/>
                  </a:lnTo>
                  <a:lnTo>
                    <a:pt x="3331654" y="1065466"/>
                  </a:lnTo>
                  <a:lnTo>
                    <a:pt x="3293871" y="1094655"/>
                  </a:lnTo>
                  <a:lnTo>
                    <a:pt x="3249273" y="1113472"/>
                  </a:lnTo>
                  <a:lnTo>
                    <a:pt x="3199638" y="1120139"/>
                  </a:lnTo>
                  <a:lnTo>
                    <a:pt x="186689" y="1120139"/>
                  </a:lnTo>
                  <a:lnTo>
                    <a:pt x="137058" y="1113472"/>
                  </a:lnTo>
                  <a:lnTo>
                    <a:pt x="92461" y="1094655"/>
                  </a:lnTo>
                  <a:lnTo>
                    <a:pt x="54678" y="1065466"/>
                  </a:lnTo>
                  <a:lnTo>
                    <a:pt x="25487" y="1027683"/>
                  </a:lnTo>
                  <a:lnTo>
                    <a:pt x="6668" y="983085"/>
                  </a:lnTo>
                  <a:lnTo>
                    <a:pt x="0" y="933450"/>
                  </a:lnTo>
                  <a:lnTo>
                    <a:pt x="0" y="186689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048102" y="372492"/>
            <a:ext cx="3002915" cy="850265"/>
          </a:xfrm>
          <a:prstGeom prst="rect">
            <a:avLst/>
          </a:prstGeom>
        </p:spPr>
        <p:txBody>
          <a:bodyPr vert="horz" wrap="square" lIns="0" tIns="76835" rIns="0" bIns="0" rtlCol="0" anchor="ctr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605"/>
              </a:spcBef>
            </a:pPr>
            <a:r>
              <a:rPr sz="2900" dirty="0">
                <a:solidFill>
                  <a:schemeClr val="bg1"/>
                </a:solidFill>
                <a:latin typeface="Times New Roman"/>
                <a:cs typeface="Times New Roman"/>
              </a:rPr>
              <a:t>Nerve</a:t>
            </a:r>
            <a:r>
              <a:rPr sz="2900" spc="-3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chemeClr val="bg1"/>
                </a:solidFill>
                <a:latin typeface="Times New Roman"/>
                <a:cs typeface="Times New Roman"/>
              </a:rPr>
              <a:t>Supply</a:t>
            </a:r>
            <a:r>
              <a:rPr sz="2900" spc="-4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chemeClr val="bg1"/>
                </a:solidFill>
                <a:latin typeface="Times New Roman"/>
                <a:cs typeface="Times New Roman"/>
              </a:rPr>
              <a:t>of</a:t>
            </a:r>
            <a:r>
              <a:rPr sz="2900" spc="-1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2900" spc="-5" dirty="0">
                <a:solidFill>
                  <a:schemeClr val="bg1"/>
                </a:solidFill>
                <a:latin typeface="Times New Roman"/>
                <a:cs typeface="Times New Roman"/>
              </a:rPr>
              <a:t>the </a:t>
            </a:r>
            <a:r>
              <a:rPr sz="2900" spc="-71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chemeClr val="bg1"/>
                </a:solidFill>
                <a:latin typeface="Times New Roman"/>
                <a:cs typeface="Times New Roman"/>
              </a:rPr>
              <a:t>Lung</a:t>
            </a: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31735" y="15238"/>
            <a:ext cx="3602736" cy="684275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21408" y="1687005"/>
            <a:ext cx="4001770" cy="4967605"/>
            <a:chOff x="597408" y="1687004"/>
            <a:chExt cx="4001770" cy="4967605"/>
          </a:xfrm>
        </p:grpSpPr>
        <p:sp>
          <p:nvSpPr>
            <p:cNvPr id="3" name="object 3"/>
            <p:cNvSpPr/>
            <p:nvPr/>
          </p:nvSpPr>
          <p:spPr>
            <a:xfrm>
              <a:off x="610362" y="1692402"/>
              <a:ext cx="3962400" cy="887094"/>
            </a:xfrm>
            <a:custGeom>
              <a:avLst/>
              <a:gdLst/>
              <a:ahLst/>
              <a:cxnLst/>
              <a:rect l="l" t="t" r="r" b="b"/>
              <a:pathLst>
                <a:path w="3962400" h="887094">
                  <a:moveTo>
                    <a:pt x="3814572" y="0"/>
                  </a:moveTo>
                  <a:lnTo>
                    <a:pt x="147828" y="0"/>
                  </a:lnTo>
                  <a:lnTo>
                    <a:pt x="101105" y="7534"/>
                  </a:lnTo>
                  <a:lnTo>
                    <a:pt x="60525" y="28517"/>
                  </a:lnTo>
                  <a:lnTo>
                    <a:pt x="28524" y="60514"/>
                  </a:lnTo>
                  <a:lnTo>
                    <a:pt x="7537" y="101096"/>
                  </a:lnTo>
                  <a:lnTo>
                    <a:pt x="0" y="147827"/>
                  </a:lnTo>
                  <a:lnTo>
                    <a:pt x="0" y="739139"/>
                  </a:lnTo>
                  <a:lnTo>
                    <a:pt x="7537" y="785871"/>
                  </a:lnTo>
                  <a:lnTo>
                    <a:pt x="28524" y="826453"/>
                  </a:lnTo>
                  <a:lnTo>
                    <a:pt x="60525" y="858450"/>
                  </a:lnTo>
                  <a:lnTo>
                    <a:pt x="101105" y="879433"/>
                  </a:lnTo>
                  <a:lnTo>
                    <a:pt x="147828" y="886968"/>
                  </a:lnTo>
                  <a:lnTo>
                    <a:pt x="3814572" y="886968"/>
                  </a:lnTo>
                  <a:lnTo>
                    <a:pt x="3861303" y="879433"/>
                  </a:lnTo>
                  <a:lnTo>
                    <a:pt x="3901885" y="858450"/>
                  </a:lnTo>
                  <a:lnTo>
                    <a:pt x="3933882" y="826453"/>
                  </a:lnTo>
                  <a:lnTo>
                    <a:pt x="3954865" y="785871"/>
                  </a:lnTo>
                  <a:lnTo>
                    <a:pt x="3962400" y="739139"/>
                  </a:lnTo>
                  <a:lnTo>
                    <a:pt x="3962400" y="147827"/>
                  </a:lnTo>
                  <a:lnTo>
                    <a:pt x="3954865" y="101096"/>
                  </a:lnTo>
                  <a:lnTo>
                    <a:pt x="3933882" y="60514"/>
                  </a:lnTo>
                  <a:lnTo>
                    <a:pt x="3901885" y="28517"/>
                  </a:lnTo>
                  <a:lnTo>
                    <a:pt x="3861303" y="7534"/>
                  </a:lnTo>
                  <a:lnTo>
                    <a:pt x="381457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0362" y="1692402"/>
              <a:ext cx="3962400" cy="887094"/>
            </a:xfrm>
            <a:custGeom>
              <a:avLst/>
              <a:gdLst/>
              <a:ahLst/>
              <a:cxnLst/>
              <a:rect l="l" t="t" r="r" b="b"/>
              <a:pathLst>
                <a:path w="3962400" h="887094">
                  <a:moveTo>
                    <a:pt x="0" y="147827"/>
                  </a:moveTo>
                  <a:lnTo>
                    <a:pt x="7537" y="101096"/>
                  </a:lnTo>
                  <a:lnTo>
                    <a:pt x="28524" y="60514"/>
                  </a:lnTo>
                  <a:lnTo>
                    <a:pt x="60525" y="28517"/>
                  </a:lnTo>
                  <a:lnTo>
                    <a:pt x="101105" y="7534"/>
                  </a:lnTo>
                  <a:lnTo>
                    <a:pt x="147828" y="0"/>
                  </a:lnTo>
                  <a:lnTo>
                    <a:pt x="3814572" y="0"/>
                  </a:lnTo>
                  <a:lnTo>
                    <a:pt x="3861303" y="7534"/>
                  </a:lnTo>
                  <a:lnTo>
                    <a:pt x="3901885" y="28517"/>
                  </a:lnTo>
                  <a:lnTo>
                    <a:pt x="3933882" y="60514"/>
                  </a:lnTo>
                  <a:lnTo>
                    <a:pt x="3954865" y="101096"/>
                  </a:lnTo>
                  <a:lnTo>
                    <a:pt x="3962400" y="147827"/>
                  </a:lnTo>
                  <a:lnTo>
                    <a:pt x="3962400" y="739139"/>
                  </a:lnTo>
                  <a:lnTo>
                    <a:pt x="3954865" y="785871"/>
                  </a:lnTo>
                  <a:lnTo>
                    <a:pt x="3933882" y="826453"/>
                  </a:lnTo>
                  <a:lnTo>
                    <a:pt x="3901885" y="858450"/>
                  </a:lnTo>
                  <a:lnTo>
                    <a:pt x="3861303" y="879433"/>
                  </a:lnTo>
                  <a:lnTo>
                    <a:pt x="3814572" y="886968"/>
                  </a:lnTo>
                  <a:lnTo>
                    <a:pt x="147828" y="886968"/>
                  </a:lnTo>
                  <a:lnTo>
                    <a:pt x="101105" y="879433"/>
                  </a:lnTo>
                  <a:lnTo>
                    <a:pt x="60525" y="858450"/>
                  </a:lnTo>
                  <a:lnTo>
                    <a:pt x="28524" y="826453"/>
                  </a:lnTo>
                  <a:lnTo>
                    <a:pt x="7537" y="785871"/>
                  </a:lnTo>
                  <a:lnTo>
                    <a:pt x="0" y="739139"/>
                  </a:lnTo>
                  <a:lnTo>
                    <a:pt x="0" y="147827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7408" y="2510015"/>
              <a:ext cx="372617" cy="48997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9620" y="2510015"/>
              <a:ext cx="2084070" cy="48997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60319" y="2510015"/>
              <a:ext cx="1247394" cy="48997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14343" y="2510015"/>
              <a:ext cx="1059941" cy="48997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9620" y="2746235"/>
              <a:ext cx="611886" cy="48997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0684" y="3049574"/>
              <a:ext cx="349758" cy="4198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02436" y="2746235"/>
              <a:ext cx="2989326" cy="48997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9620" y="2982455"/>
              <a:ext cx="1087374" cy="48997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00684" y="3285794"/>
              <a:ext cx="825246" cy="4198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20011" y="2982455"/>
              <a:ext cx="2036826" cy="48997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416808" y="2982455"/>
              <a:ext cx="1119377" cy="48997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69620" y="3220199"/>
              <a:ext cx="630174" cy="48997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06424" y="3220199"/>
              <a:ext cx="1596389" cy="48997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37488" y="3523538"/>
              <a:ext cx="1334262" cy="4198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7408" y="3508235"/>
              <a:ext cx="372617" cy="48997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69620" y="3508235"/>
              <a:ext cx="1494282" cy="48997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9620" y="3797795"/>
              <a:ext cx="372617" cy="48997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40308" y="3797795"/>
              <a:ext cx="744473" cy="48997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71372" y="4101134"/>
              <a:ext cx="482346" cy="4198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391412" y="3797795"/>
              <a:ext cx="2750058" cy="48997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40308" y="4034015"/>
              <a:ext cx="3537966" cy="48997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40308" y="4271759"/>
              <a:ext cx="3658362" cy="48997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40308" y="4507979"/>
              <a:ext cx="2753105" cy="48997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40308" y="4744199"/>
              <a:ext cx="2036826" cy="48997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737103" y="4744199"/>
              <a:ext cx="1454658" cy="48997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40308" y="4980419"/>
              <a:ext cx="2923793" cy="48997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40308" y="5218176"/>
              <a:ext cx="968502" cy="48997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615440" y="5218176"/>
              <a:ext cx="369557" cy="48997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691640" y="5218176"/>
              <a:ext cx="2359914" cy="48997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40308" y="5454395"/>
              <a:ext cx="2263902" cy="48997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71372" y="5757672"/>
              <a:ext cx="2001774" cy="41986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910840" y="5454395"/>
              <a:ext cx="791717" cy="48997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409187" y="5454395"/>
              <a:ext cx="895350" cy="48997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540252" y="5757672"/>
              <a:ext cx="633222" cy="41986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940308" y="5690616"/>
              <a:ext cx="706373" cy="48997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353312" y="5690616"/>
              <a:ext cx="1043177" cy="48997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103119" y="5690616"/>
              <a:ext cx="369557" cy="48997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179319" y="5690616"/>
              <a:ext cx="2044445" cy="48997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40308" y="5926823"/>
              <a:ext cx="3537966" cy="48997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40308" y="6164567"/>
              <a:ext cx="3330702" cy="489978"/>
            </a:xfrm>
            <a:prstGeom prst="rect">
              <a:avLst/>
            </a:prstGeom>
          </p:spPr>
        </p:pic>
      </p:grpSp>
      <p:sp>
        <p:nvSpPr>
          <p:cNvPr id="45" name="object 45"/>
          <p:cNvSpPr txBox="1"/>
          <p:nvPr/>
        </p:nvSpPr>
        <p:spPr>
          <a:xfrm>
            <a:off x="2246783" y="1767332"/>
            <a:ext cx="3676015" cy="4743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7780">
              <a:lnSpc>
                <a:spcPts val="2570"/>
              </a:lnSpc>
              <a:spcBef>
                <a:spcPts val="105"/>
              </a:spcBef>
            </a:pPr>
            <a:r>
              <a:rPr sz="23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There</a:t>
            </a:r>
            <a:r>
              <a:rPr sz="2300" b="1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are</a:t>
            </a:r>
            <a:r>
              <a:rPr sz="23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b="1" dirty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2300"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b="1" dirty="0">
                <a:solidFill>
                  <a:srgbClr val="FFFFFF"/>
                </a:solidFill>
                <a:latin typeface="Times New Roman"/>
                <a:cs typeface="Times New Roman"/>
              </a:rPr>
              <a:t>lymphatic</a:t>
            </a:r>
            <a:endParaRPr sz="2300" dirty="0">
              <a:latin typeface="Times New Roman"/>
              <a:cs typeface="Times New Roman"/>
            </a:endParaRPr>
          </a:p>
          <a:p>
            <a:pPr marL="17780">
              <a:lnSpc>
                <a:spcPts val="2570"/>
              </a:lnSpc>
            </a:pPr>
            <a:r>
              <a:rPr sz="23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plexuses</a:t>
            </a:r>
            <a:endParaRPr sz="2300" dirty="0">
              <a:latin typeface="Times New Roman"/>
              <a:cs typeface="Times New Roman"/>
            </a:endParaRPr>
          </a:p>
          <a:p>
            <a:pPr marL="184785" marR="412750" indent="-172720">
              <a:lnSpc>
                <a:spcPts val="1860"/>
              </a:lnSpc>
              <a:spcBef>
                <a:spcPts val="1375"/>
              </a:spcBef>
              <a:buChar char="•"/>
              <a:tabLst>
                <a:tab pos="185420" algn="l"/>
              </a:tabLst>
            </a:pPr>
            <a:r>
              <a:rPr dirty="0">
                <a:latin typeface="Times New Roman"/>
                <a:cs typeface="Times New Roman"/>
              </a:rPr>
              <a:t>Superficial plexus (subpleural): 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u="sng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lies</a:t>
            </a:r>
            <a:r>
              <a:rPr spc="42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under</a:t>
            </a:r>
            <a:r>
              <a:rPr spc="-3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the</a:t>
            </a:r>
            <a:r>
              <a:rPr spc="-1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visceral</a:t>
            </a:r>
            <a:r>
              <a:rPr spc="-3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pleura</a:t>
            </a:r>
            <a:r>
              <a:rPr spc="-2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and</a:t>
            </a:r>
          </a:p>
          <a:p>
            <a:pPr marL="184785">
              <a:lnSpc>
                <a:spcPts val="1705"/>
              </a:lnSpc>
            </a:pPr>
            <a:r>
              <a:rPr u="sng" spc="-5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drains</a:t>
            </a:r>
            <a:r>
              <a:rPr u="sng" spc="-25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u="sng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to</a:t>
            </a:r>
            <a:r>
              <a:rPr spc="-1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bronchopulmonary</a:t>
            </a:r>
            <a:r>
              <a:rPr spc="-1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nodes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in</a:t>
            </a:r>
          </a:p>
          <a:p>
            <a:pPr marL="184785">
              <a:lnSpc>
                <a:spcPts val="2014"/>
              </a:lnSpc>
            </a:pPr>
            <a:r>
              <a:rPr dirty="0">
                <a:latin typeface="Times New Roman"/>
                <a:cs typeface="Times New Roman"/>
              </a:rPr>
              <a:t>the</a:t>
            </a:r>
            <a:r>
              <a:rPr spc="-25" dirty="0">
                <a:latin typeface="Times New Roman"/>
                <a:cs typeface="Times New Roman"/>
              </a:rPr>
              <a:t> </a:t>
            </a:r>
            <a:r>
              <a:rPr u="sng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hilum</a:t>
            </a:r>
            <a:r>
              <a:rPr u="sng" spc="-35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u="sng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of</a:t>
            </a:r>
            <a:r>
              <a:rPr u="sng" spc="-20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u="sng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lung.</a:t>
            </a:r>
            <a:endParaRPr dirty="0">
              <a:latin typeface="Times New Roman"/>
              <a:cs typeface="Times New Roman"/>
            </a:endParaRPr>
          </a:p>
          <a:p>
            <a:pPr marL="184785" indent="-172720">
              <a:spcBef>
                <a:spcPts val="105"/>
              </a:spcBef>
              <a:buChar char="•"/>
              <a:tabLst>
                <a:tab pos="185420" algn="l"/>
              </a:tabLst>
            </a:pPr>
            <a:r>
              <a:rPr spc="-5" dirty="0">
                <a:latin typeface="Times New Roman"/>
                <a:cs typeface="Times New Roman"/>
              </a:rPr>
              <a:t>Deep</a:t>
            </a:r>
            <a:r>
              <a:rPr spc="-4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plexus:</a:t>
            </a:r>
          </a:p>
          <a:p>
            <a:pPr marL="355600" marR="5080" lvl="1" indent="-170815">
              <a:lnSpc>
                <a:spcPct val="86300"/>
              </a:lnSpc>
              <a:spcBef>
                <a:spcPts val="415"/>
              </a:spcBef>
              <a:buChar char="•"/>
              <a:tabLst>
                <a:tab pos="355600" algn="l"/>
              </a:tabLst>
            </a:pPr>
            <a:r>
              <a:rPr u="sng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Lies </a:t>
            </a:r>
            <a:r>
              <a:rPr dirty="0">
                <a:latin typeface="Times New Roman"/>
                <a:cs typeface="Times New Roman"/>
              </a:rPr>
              <a:t>along the bronchial tree &amp; 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pulmonary blood </a:t>
            </a:r>
            <a:r>
              <a:rPr spc="-5" dirty="0">
                <a:latin typeface="Times New Roman"/>
                <a:cs typeface="Times New Roman"/>
              </a:rPr>
              <a:t>vessels </a:t>
            </a:r>
            <a:r>
              <a:rPr dirty="0">
                <a:latin typeface="Times New Roman"/>
                <a:cs typeface="Times New Roman"/>
              </a:rPr>
              <a:t>and drain 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into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the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pulmonary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nodes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within</a:t>
            </a:r>
            <a:r>
              <a:rPr spc="-1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the </a:t>
            </a:r>
            <a:r>
              <a:rPr spc="-434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lung </a:t>
            </a:r>
            <a:r>
              <a:rPr spc="-5" dirty="0">
                <a:latin typeface="Times New Roman"/>
                <a:cs typeface="Times New Roman"/>
              </a:rPr>
              <a:t>substance. </a:t>
            </a:r>
            <a:r>
              <a:rPr dirty="0">
                <a:latin typeface="Times New Roman"/>
                <a:cs typeface="Times New Roman"/>
              </a:rPr>
              <a:t>Then into 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bronchopulmonary nodes in the 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hilum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of lung.</a:t>
            </a:r>
            <a:r>
              <a:rPr spc="-4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Then</a:t>
            </a:r>
            <a:r>
              <a:rPr spc="-1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into</a:t>
            </a:r>
            <a:r>
              <a:rPr spc="-2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the</a:t>
            </a:r>
          </a:p>
          <a:p>
            <a:pPr marL="355600" marR="125730">
              <a:lnSpc>
                <a:spcPct val="86300"/>
              </a:lnSpc>
              <a:spcBef>
                <a:spcPts val="10"/>
              </a:spcBef>
            </a:pPr>
            <a:r>
              <a:rPr dirty="0">
                <a:latin typeface="Times New Roman"/>
                <a:cs typeface="Times New Roman"/>
              </a:rPr>
              <a:t>tracheo-bronchial nodes at the 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u="sng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bifurcation of trachea</a:t>
            </a:r>
            <a:r>
              <a:rPr dirty="0">
                <a:latin typeface="Times New Roman"/>
                <a:cs typeface="Times New Roman"/>
              </a:rPr>
              <a:t>, and </a:t>
            </a:r>
            <a:r>
              <a:rPr u="sng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finally 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into broncho-mediastinal lymph 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trunks</a:t>
            </a:r>
            <a:r>
              <a:rPr spc="-2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to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end</a:t>
            </a:r>
            <a:r>
              <a:rPr spc="-1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in</a:t>
            </a:r>
            <a:r>
              <a:rPr spc="-1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thoracic</a:t>
            </a:r>
            <a:r>
              <a:rPr spc="-4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duct</a:t>
            </a:r>
            <a:r>
              <a:rPr spc="-1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(left) </a:t>
            </a:r>
            <a:r>
              <a:rPr spc="-434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or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in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right</a:t>
            </a:r>
            <a:r>
              <a:rPr spc="-2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lymphatic</a:t>
            </a:r>
            <a:r>
              <a:rPr spc="-3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duct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(right).</a:t>
            </a:r>
          </a:p>
        </p:txBody>
      </p:sp>
      <p:grpSp>
        <p:nvGrpSpPr>
          <p:cNvPr id="46" name="object 46"/>
          <p:cNvGrpSpPr/>
          <p:nvPr/>
        </p:nvGrpSpPr>
        <p:grpSpPr>
          <a:xfrm>
            <a:off x="3132073" y="169868"/>
            <a:ext cx="3397250" cy="1130935"/>
            <a:chOff x="604964" y="281876"/>
            <a:chExt cx="3397250" cy="1130935"/>
          </a:xfrm>
        </p:grpSpPr>
        <p:sp>
          <p:nvSpPr>
            <p:cNvPr id="47" name="object 47"/>
            <p:cNvSpPr/>
            <p:nvPr/>
          </p:nvSpPr>
          <p:spPr>
            <a:xfrm>
              <a:off x="610361" y="287273"/>
              <a:ext cx="3386454" cy="1120140"/>
            </a:xfrm>
            <a:custGeom>
              <a:avLst/>
              <a:gdLst/>
              <a:ahLst/>
              <a:cxnLst/>
              <a:rect l="l" t="t" r="r" b="b"/>
              <a:pathLst>
                <a:path w="3386454" h="1120140">
                  <a:moveTo>
                    <a:pt x="3199638" y="0"/>
                  </a:moveTo>
                  <a:lnTo>
                    <a:pt x="186689" y="0"/>
                  </a:lnTo>
                  <a:lnTo>
                    <a:pt x="137058" y="6667"/>
                  </a:lnTo>
                  <a:lnTo>
                    <a:pt x="92461" y="25484"/>
                  </a:lnTo>
                  <a:lnTo>
                    <a:pt x="54678" y="54673"/>
                  </a:lnTo>
                  <a:lnTo>
                    <a:pt x="25487" y="92456"/>
                  </a:lnTo>
                  <a:lnTo>
                    <a:pt x="6668" y="137054"/>
                  </a:lnTo>
                  <a:lnTo>
                    <a:pt x="0" y="186689"/>
                  </a:lnTo>
                  <a:lnTo>
                    <a:pt x="0" y="933450"/>
                  </a:lnTo>
                  <a:lnTo>
                    <a:pt x="6668" y="983085"/>
                  </a:lnTo>
                  <a:lnTo>
                    <a:pt x="25487" y="1027683"/>
                  </a:lnTo>
                  <a:lnTo>
                    <a:pt x="54678" y="1065466"/>
                  </a:lnTo>
                  <a:lnTo>
                    <a:pt x="92461" y="1094655"/>
                  </a:lnTo>
                  <a:lnTo>
                    <a:pt x="137058" y="1113472"/>
                  </a:lnTo>
                  <a:lnTo>
                    <a:pt x="186689" y="1120139"/>
                  </a:lnTo>
                  <a:lnTo>
                    <a:pt x="3199638" y="1120139"/>
                  </a:lnTo>
                  <a:lnTo>
                    <a:pt x="3249273" y="1113472"/>
                  </a:lnTo>
                  <a:lnTo>
                    <a:pt x="3293871" y="1094655"/>
                  </a:lnTo>
                  <a:lnTo>
                    <a:pt x="3331654" y="1065466"/>
                  </a:lnTo>
                  <a:lnTo>
                    <a:pt x="3360843" y="1027684"/>
                  </a:lnTo>
                  <a:lnTo>
                    <a:pt x="3379660" y="983085"/>
                  </a:lnTo>
                  <a:lnTo>
                    <a:pt x="3386328" y="933450"/>
                  </a:lnTo>
                  <a:lnTo>
                    <a:pt x="3386328" y="186689"/>
                  </a:lnTo>
                  <a:lnTo>
                    <a:pt x="3379660" y="137054"/>
                  </a:lnTo>
                  <a:lnTo>
                    <a:pt x="3360843" y="92455"/>
                  </a:lnTo>
                  <a:lnTo>
                    <a:pt x="3331654" y="54673"/>
                  </a:lnTo>
                  <a:lnTo>
                    <a:pt x="3293872" y="25484"/>
                  </a:lnTo>
                  <a:lnTo>
                    <a:pt x="3249273" y="6667"/>
                  </a:lnTo>
                  <a:lnTo>
                    <a:pt x="3199638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10361" y="287273"/>
              <a:ext cx="3386454" cy="1120140"/>
            </a:xfrm>
            <a:custGeom>
              <a:avLst/>
              <a:gdLst/>
              <a:ahLst/>
              <a:cxnLst/>
              <a:rect l="l" t="t" r="r" b="b"/>
              <a:pathLst>
                <a:path w="3386454" h="1120140">
                  <a:moveTo>
                    <a:pt x="0" y="186689"/>
                  </a:moveTo>
                  <a:lnTo>
                    <a:pt x="6668" y="137054"/>
                  </a:lnTo>
                  <a:lnTo>
                    <a:pt x="25487" y="92456"/>
                  </a:lnTo>
                  <a:lnTo>
                    <a:pt x="54678" y="54673"/>
                  </a:lnTo>
                  <a:lnTo>
                    <a:pt x="92461" y="25484"/>
                  </a:lnTo>
                  <a:lnTo>
                    <a:pt x="137058" y="6667"/>
                  </a:lnTo>
                  <a:lnTo>
                    <a:pt x="186689" y="0"/>
                  </a:lnTo>
                  <a:lnTo>
                    <a:pt x="3199638" y="0"/>
                  </a:lnTo>
                  <a:lnTo>
                    <a:pt x="3249273" y="6667"/>
                  </a:lnTo>
                  <a:lnTo>
                    <a:pt x="3293872" y="25484"/>
                  </a:lnTo>
                  <a:lnTo>
                    <a:pt x="3331654" y="54673"/>
                  </a:lnTo>
                  <a:lnTo>
                    <a:pt x="3360843" y="92455"/>
                  </a:lnTo>
                  <a:lnTo>
                    <a:pt x="3379660" y="137054"/>
                  </a:lnTo>
                  <a:lnTo>
                    <a:pt x="3386328" y="186689"/>
                  </a:lnTo>
                  <a:lnTo>
                    <a:pt x="3386328" y="933450"/>
                  </a:lnTo>
                  <a:lnTo>
                    <a:pt x="3379660" y="983085"/>
                  </a:lnTo>
                  <a:lnTo>
                    <a:pt x="3360843" y="1027684"/>
                  </a:lnTo>
                  <a:lnTo>
                    <a:pt x="3331654" y="1065466"/>
                  </a:lnTo>
                  <a:lnTo>
                    <a:pt x="3293871" y="1094655"/>
                  </a:lnTo>
                  <a:lnTo>
                    <a:pt x="3249273" y="1113472"/>
                  </a:lnTo>
                  <a:lnTo>
                    <a:pt x="3199638" y="1120139"/>
                  </a:lnTo>
                  <a:lnTo>
                    <a:pt x="186689" y="1120139"/>
                  </a:lnTo>
                  <a:lnTo>
                    <a:pt x="137058" y="1113472"/>
                  </a:lnTo>
                  <a:lnTo>
                    <a:pt x="92461" y="1094655"/>
                  </a:lnTo>
                  <a:lnTo>
                    <a:pt x="54678" y="1065466"/>
                  </a:lnTo>
                  <a:lnTo>
                    <a:pt x="25487" y="1027683"/>
                  </a:lnTo>
                  <a:lnTo>
                    <a:pt x="6668" y="983085"/>
                  </a:lnTo>
                  <a:lnTo>
                    <a:pt x="0" y="933450"/>
                  </a:lnTo>
                  <a:lnTo>
                    <a:pt x="0" y="186689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>
            <a:spLocks noGrp="1"/>
          </p:cNvSpPr>
          <p:nvPr>
            <p:ph type="title"/>
          </p:nvPr>
        </p:nvSpPr>
        <p:spPr>
          <a:xfrm>
            <a:off x="3270756" y="306896"/>
            <a:ext cx="2909570" cy="850265"/>
          </a:xfrm>
          <a:prstGeom prst="rect">
            <a:avLst/>
          </a:prstGeom>
        </p:spPr>
        <p:txBody>
          <a:bodyPr vert="horz" wrap="square" lIns="0" tIns="76835" rIns="0" bIns="0" rtlCol="0" anchor="ctr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605"/>
              </a:spcBef>
            </a:pPr>
            <a:r>
              <a:rPr sz="2900" spc="-40" dirty="0">
                <a:solidFill>
                  <a:schemeClr val="bg1"/>
                </a:solidFill>
                <a:latin typeface="Times New Roman"/>
                <a:cs typeface="Times New Roman"/>
              </a:rPr>
              <a:t>Lymph</a:t>
            </a:r>
            <a:r>
              <a:rPr sz="2900" spc="-3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chemeClr val="bg1"/>
                </a:solidFill>
                <a:latin typeface="Times New Roman"/>
                <a:cs typeface="Times New Roman"/>
              </a:rPr>
              <a:t>Drainage</a:t>
            </a:r>
            <a:r>
              <a:rPr sz="2900" spc="-5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chemeClr val="bg1"/>
                </a:solidFill>
                <a:latin typeface="Times New Roman"/>
                <a:cs typeface="Times New Roman"/>
              </a:rPr>
              <a:t>of </a:t>
            </a:r>
            <a:r>
              <a:rPr sz="2900" spc="-71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chemeClr val="bg1"/>
                </a:solidFill>
                <a:latin typeface="Times New Roman"/>
                <a:cs typeface="Times New Roman"/>
              </a:rPr>
              <a:t>the</a:t>
            </a:r>
            <a:r>
              <a:rPr sz="2900" spc="-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chemeClr val="bg1"/>
                </a:solidFill>
                <a:latin typeface="Times New Roman"/>
                <a:cs typeface="Times New Roman"/>
              </a:rPr>
              <a:t>Lung</a:t>
            </a:r>
          </a:p>
        </p:txBody>
      </p:sp>
      <p:pic>
        <p:nvPicPr>
          <p:cNvPr id="50" name="object 50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5785103" y="620268"/>
            <a:ext cx="4873752" cy="518464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65747" y="548641"/>
            <a:ext cx="4300728" cy="489661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499041" y="5792660"/>
            <a:ext cx="5267325" cy="736600"/>
            <a:chOff x="1975040" y="5792660"/>
            <a:chExt cx="5267325" cy="736600"/>
          </a:xfrm>
        </p:grpSpPr>
        <p:sp>
          <p:nvSpPr>
            <p:cNvPr id="4" name="object 4"/>
            <p:cNvSpPr/>
            <p:nvPr/>
          </p:nvSpPr>
          <p:spPr>
            <a:xfrm>
              <a:off x="1980437" y="5798057"/>
              <a:ext cx="5256530" cy="725805"/>
            </a:xfrm>
            <a:custGeom>
              <a:avLst/>
              <a:gdLst/>
              <a:ahLst/>
              <a:cxnLst/>
              <a:rect l="l" t="t" r="r" b="b"/>
              <a:pathLst>
                <a:path w="5256530" h="725804">
                  <a:moveTo>
                    <a:pt x="5135371" y="0"/>
                  </a:moveTo>
                  <a:lnTo>
                    <a:pt x="120904" y="0"/>
                  </a:lnTo>
                  <a:lnTo>
                    <a:pt x="73830" y="9500"/>
                  </a:lnTo>
                  <a:lnTo>
                    <a:pt x="35401" y="35410"/>
                  </a:lnTo>
                  <a:lnTo>
                    <a:pt x="9497" y="73841"/>
                  </a:lnTo>
                  <a:lnTo>
                    <a:pt x="0" y="120903"/>
                  </a:lnTo>
                  <a:lnTo>
                    <a:pt x="0" y="604519"/>
                  </a:lnTo>
                  <a:lnTo>
                    <a:pt x="9497" y="651582"/>
                  </a:lnTo>
                  <a:lnTo>
                    <a:pt x="35401" y="690013"/>
                  </a:lnTo>
                  <a:lnTo>
                    <a:pt x="73830" y="715923"/>
                  </a:lnTo>
                  <a:lnTo>
                    <a:pt x="120904" y="725423"/>
                  </a:lnTo>
                  <a:lnTo>
                    <a:pt x="5135371" y="725423"/>
                  </a:lnTo>
                  <a:lnTo>
                    <a:pt x="5182445" y="715923"/>
                  </a:lnTo>
                  <a:lnTo>
                    <a:pt x="5220874" y="690013"/>
                  </a:lnTo>
                  <a:lnTo>
                    <a:pt x="5246778" y="651582"/>
                  </a:lnTo>
                  <a:lnTo>
                    <a:pt x="5256276" y="604519"/>
                  </a:lnTo>
                  <a:lnTo>
                    <a:pt x="5256276" y="120903"/>
                  </a:lnTo>
                  <a:lnTo>
                    <a:pt x="5246778" y="73841"/>
                  </a:lnTo>
                  <a:lnTo>
                    <a:pt x="5220874" y="35410"/>
                  </a:lnTo>
                  <a:lnTo>
                    <a:pt x="5182445" y="9500"/>
                  </a:lnTo>
                  <a:lnTo>
                    <a:pt x="5135371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980437" y="5798057"/>
              <a:ext cx="5256530" cy="725805"/>
            </a:xfrm>
            <a:custGeom>
              <a:avLst/>
              <a:gdLst/>
              <a:ahLst/>
              <a:cxnLst/>
              <a:rect l="l" t="t" r="r" b="b"/>
              <a:pathLst>
                <a:path w="5256530" h="725804">
                  <a:moveTo>
                    <a:pt x="0" y="120903"/>
                  </a:moveTo>
                  <a:lnTo>
                    <a:pt x="9497" y="73841"/>
                  </a:lnTo>
                  <a:lnTo>
                    <a:pt x="35401" y="35410"/>
                  </a:lnTo>
                  <a:lnTo>
                    <a:pt x="73830" y="9500"/>
                  </a:lnTo>
                  <a:lnTo>
                    <a:pt x="120904" y="0"/>
                  </a:lnTo>
                  <a:lnTo>
                    <a:pt x="5135371" y="0"/>
                  </a:lnTo>
                  <a:lnTo>
                    <a:pt x="5182445" y="9500"/>
                  </a:lnTo>
                  <a:lnTo>
                    <a:pt x="5220874" y="35410"/>
                  </a:lnTo>
                  <a:lnTo>
                    <a:pt x="5246778" y="73841"/>
                  </a:lnTo>
                  <a:lnTo>
                    <a:pt x="5256276" y="120903"/>
                  </a:lnTo>
                  <a:lnTo>
                    <a:pt x="5256276" y="604519"/>
                  </a:lnTo>
                  <a:lnTo>
                    <a:pt x="5246778" y="651582"/>
                  </a:lnTo>
                  <a:lnTo>
                    <a:pt x="5220874" y="690013"/>
                  </a:lnTo>
                  <a:lnTo>
                    <a:pt x="5182445" y="715923"/>
                  </a:lnTo>
                  <a:lnTo>
                    <a:pt x="5135371" y="725423"/>
                  </a:lnTo>
                  <a:lnTo>
                    <a:pt x="120904" y="725423"/>
                  </a:lnTo>
                  <a:lnTo>
                    <a:pt x="73830" y="715923"/>
                  </a:lnTo>
                  <a:lnTo>
                    <a:pt x="35401" y="690013"/>
                  </a:lnTo>
                  <a:lnTo>
                    <a:pt x="9497" y="651582"/>
                  </a:lnTo>
                  <a:lnTo>
                    <a:pt x="0" y="604519"/>
                  </a:lnTo>
                  <a:lnTo>
                    <a:pt x="0" y="120903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644900" y="5874207"/>
            <a:ext cx="4876800" cy="497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3100" spc="-5" dirty="0">
                <a:solidFill>
                  <a:srgbClr val="FFFFFF"/>
                </a:solidFill>
                <a:latin typeface="Times New Roman"/>
                <a:cs typeface="Times New Roman"/>
              </a:rPr>
              <a:t>Surface</a:t>
            </a:r>
            <a:r>
              <a:rPr sz="3100" spc="-1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100" spc="-5" dirty="0">
                <a:solidFill>
                  <a:srgbClr val="FFFFFF"/>
                </a:solidFill>
                <a:latin typeface="Times New Roman"/>
                <a:cs typeface="Times New Roman"/>
              </a:rPr>
              <a:t>Anatomy</a:t>
            </a:r>
            <a:r>
              <a:rPr sz="31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100" spc="-5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31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1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31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100" spc="-5" dirty="0">
                <a:solidFill>
                  <a:srgbClr val="FFFFFF"/>
                </a:solidFill>
                <a:latin typeface="Times New Roman"/>
                <a:cs typeface="Times New Roman"/>
              </a:rPr>
              <a:t>Pleura</a:t>
            </a:r>
            <a:endParaRPr sz="3100">
              <a:latin typeface="Times New Roman"/>
              <a:cs typeface="Times New Roman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138415" y="1516898"/>
            <a:ext cx="1402080" cy="3434079"/>
            <a:chOff x="5614415" y="1516897"/>
            <a:chExt cx="1402080" cy="3434079"/>
          </a:xfrm>
        </p:grpSpPr>
        <p:sp>
          <p:nvSpPr>
            <p:cNvPr id="8" name="object 8"/>
            <p:cNvSpPr/>
            <p:nvPr/>
          </p:nvSpPr>
          <p:spPr>
            <a:xfrm>
              <a:off x="6285102" y="1554997"/>
              <a:ext cx="596265" cy="290830"/>
            </a:xfrm>
            <a:custGeom>
              <a:avLst/>
              <a:gdLst/>
              <a:ahLst/>
              <a:cxnLst/>
              <a:rect l="l" t="t" r="r" b="b"/>
              <a:pathLst>
                <a:path w="596265" h="290830">
                  <a:moveTo>
                    <a:pt x="0" y="141341"/>
                  </a:moveTo>
                  <a:lnTo>
                    <a:pt x="42836" y="108021"/>
                  </a:lnTo>
                  <a:lnTo>
                    <a:pt x="87249" y="79032"/>
                  </a:lnTo>
                  <a:lnTo>
                    <a:pt x="132737" y="54445"/>
                  </a:lnTo>
                  <a:lnTo>
                    <a:pt x="178798" y="34330"/>
                  </a:lnTo>
                  <a:lnTo>
                    <a:pt x="224930" y="18758"/>
                  </a:lnTo>
                  <a:lnTo>
                    <a:pt x="270631" y="7798"/>
                  </a:lnTo>
                  <a:lnTo>
                    <a:pt x="315399" y="1522"/>
                  </a:lnTo>
                  <a:lnTo>
                    <a:pt x="358734" y="0"/>
                  </a:lnTo>
                  <a:lnTo>
                    <a:pt x="400131" y="3301"/>
                  </a:lnTo>
                  <a:lnTo>
                    <a:pt x="439091" y="11497"/>
                  </a:lnTo>
                  <a:lnTo>
                    <a:pt x="475110" y="24659"/>
                  </a:lnTo>
                  <a:lnTo>
                    <a:pt x="536321" y="66157"/>
                  </a:lnTo>
                  <a:lnTo>
                    <a:pt x="564866" y="101418"/>
                  </a:lnTo>
                  <a:lnTo>
                    <a:pt x="584396" y="142317"/>
                  </a:lnTo>
                  <a:lnTo>
                    <a:pt x="594732" y="188001"/>
                  </a:lnTo>
                  <a:lnTo>
                    <a:pt x="595700" y="237618"/>
                  </a:lnTo>
                  <a:lnTo>
                    <a:pt x="587121" y="290312"/>
                  </a:lnTo>
                </a:path>
              </a:pathLst>
            </a:custGeom>
            <a:ln w="76200">
              <a:solidFill>
                <a:srgbClr val="6F2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909815" y="1898903"/>
              <a:ext cx="63500" cy="486409"/>
            </a:xfrm>
            <a:custGeom>
              <a:avLst/>
              <a:gdLst/>
              <a:ahLst/>
              <a:cxnLst/>
              <a:rect l="l" t="t" r="r" b="b"/>
              <a:pathLst>
                <a:path w="63500" h="486410">
                  <a:moveTo>
                    <a:pt x="0" y="0"/>
                  </a:moveTo>
                  <a:lnTo>
                    <a:pt x="63500" y="486410"/>
                  </a:lnTo>
                </a:path>
              </a:pathLst>
            </a:custGeom>
            <a:ln w="76200">
              <a:solidFill>
                <a:srgbClr val="6F2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972299" y="2385059"/>
              <a:ext cx="39370" cy="1187450"/>
            </a:xfrm>
            <a:custGeom>
              <a:avLst/>
              <a:gdLst/>
              <a:ahLst/>
              <a:cxnLst/>
              <a:rect l="l" t="t" r="r" b="b"/>
              <a:pathLst>
                <a:path w="39370" h="1187450">
                  <a:moveTo>
                    <a:pt x="0" y="0"/>
                  </a:moveTo>
                  <a:lnTo>
                    <a:pt x="38861" y="1187323"/>
                  </a:lnTo>
                </a:path>
              </a:pathLst>
            </a:custGeom>
            <a:ln w="9525">
              <a:solidFill>
                <a:srgbClr val="7D96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652515" y="2385059"/>
              <a:ext cx="1307465" cy="2527935"/>
            </a:xfrm>
            <a:custGeom>
              <a:avLst/>
              <a:gdLst/>
              <a:ahLst/>
              <a:cxnLst/>
              <a:rect l="l" t="t" r="r" b="b"/>
              <a:pathLst>
                <a:path w="1307465" h="2527935">
                  <a:moveTo>
                    <a:pt x="1307338" y="0"/>
                  </a:moveTo>
                  <a:lnTo>
                    <a:pt x="1275588" y="1187323"/>
                  </a:lnTo>
                </a:path>
                <a:path w="1307465" h="2527935">
                  <a:moveTo>
                    <a:pt x="1257173" y="1231391"/>
                  </a:moveTo>
                  <a:lnTo>
                    <a:pt x="0" y="2527554"/>
                  </a:lnTo>
                </a:path>
              </a:pathLst>
            </a:custGeom>
            <a:ln w="76200">
              <a:solidFill>
                <a:srgbClr val="6F2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1775460" y="188976"/>
            <a:ext cx="4284345" cy="4973320"/>
            <a:chOff x="251459" y="188976"/>
            <a:chExt cx="4284345" cy="4973320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1459" y="188976"/>
              <a:ext cx="4283964" cy="497281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187195" y="1557528"/>
              <a:ext cx="2664460" cy="2794000"/>
            </a:xfrm>
            <a:custGeom>
              <a:avLst/>
              <a:gdLst/>
              <a:ahLst/>
              <a:cxnLst/>
              <a:rect l="l" t="t" r="r" b="b"/>
              <a:pathLst>
                <a:path w="2664460" h="2794000">
                  <a:moveTo>
                    <a:pt x="2664332" y="2706624"/>
                  </a:moveTo>
                  <a:lnTo>
                    <a:pt x="1728215" y="2706624"/>
                  </a:lnTo>
                </a:path>
                <a:path w="2664460" h="2794000">
                  <a:moveTo>
                    <a:pt x="1513331" y="0"/>
                  </a:moveTo>
                  <a:lnTo>
                    <a:pt x="1729359" y="2707132"/>
                  </a:lnTo>
                </a:path>
                <a:path w="2664460" h="2794000">
                  <a:moveTo>
                    <a:pt x="0" y="2793492"/>
                  </a:moveTo>
                  <a:lnTo>
                    <a:pt x="1152143" y="2793492"/>
                  </a:lnTo>
                </a:path>
                <a:path w="2664460" h="2794000">
                  <a:moveTo>
                    <a:pt x="1152143" y="0"/>
                  </a:moveTo>
                  <a:lnTo>
                    <a:pt x="1152143" y="2794000"/>
                  </a:lnTo>
                </a:path>
              </a:pathLst>
            </a:custGeom>
            <a:ln w="76200">
              <a:solidFill>
                <a:srgbClr val="6F2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7830059" y="2206245"/>
            <a:ext cx="11493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b="1" dirty="0">
                <a:solidFill>
                  <a:srgbClr val="1F2022"/>
                </a:solidFill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384797" y="3636009"/>
            <a:ext cx="11493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dirty="0">
                <a:solidFill>
                  <a:srgbClr val="1F2022"/>
                </a:solidFill>
                <a:latin typeface="Times New Roman"/>
                <a:cs typeface="Times New Roman"/>
              </a:rPr>
              <a:t>6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8721852" y="1344930"/>
            <a:ext cx="622300" cy="1374140"/>
            <a:chOff x="7197852" y="1344930"/>
            <a:chExt cx="622300" cy="1374140"/>
          </a:xfrm>
        </p:grpSpPr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08342" y="1344930"/>
              <a:ext cx="511263" cy="42379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235952" y="1665732"/>
              <a:ext cx="128270" cy="1015365"/>
            </a:xfrm>
            <a:custGeom>
              <a:avLst/>
              <a:gdLst/>
              <a:ahLst/>
              <a:cxnLst/>
              <a:rect l="l" t="t" r="r" b="b"/>
              <a:pathLst>
                <a:path w="128270" h="1015364">
                  <a:moveTo>
                    <a:pt x="128270" y="0"/>
                  </a:moveTo>
                  <a:lnTo>
                    <a:pt x="0" y="1015238"/>
                  </a:lnTo>
                </a:path>
              </a:pathLst>
            </a:custGeom>
            <a:ln w="76200">
              <a:solidFill>
                <a:srgbClr val="6F2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9423655" y="2521965"/>
            <a:ext cx="440055" cy="943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dirty="0">
                <a:latin typeface="Times New Roman"/>
                <a:cs typeface="Times New Roman"/>
              </a:rPr>
              <a:t>4</a:t>
            </a:r>
            <a:endParaRPr>
              <a:latin typeface="Times New Roman"/>
              <a:cs typeface="Times New Roman"/>
            </a:endParaRPr>
          </a:p>
          <a:p>
            <a:pPr>
              <a:spcBef>
                <a:spcPts val="30"/>
              </a:spcBef>
            </a:pPr>
            <a:endParaRPr sz="2500">
              <a:latin typeface="Times New Roman"/>
              <a:cs typeface="Times New Roman"/>
            </a:endParaRPr>
          </a:p>
          <a:p>
            <a:pPr marR="5080" algn="r"/>
            <a:r>
              <a:rPr dirty="0">
                <a:latin typeface="Times New Roman"/>
                <a:cs typeface="Times New Roman"/>
              </a:rPr>
              <a:t>6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794240" y="3818382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dirty="0">
                <a:latin typeface="Times New Roman"/>
                <a:cs typeface="Times New Roman"/>
              </a:rPr>
              <a:t>8</a:t>
            </a:r>
            <a:endParaRPr>
              <a:latin typeface="Times New Roman"/>
              <a:cs typeface="Times New Roman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8754619" y="2654935"/>
            <a:ext cx="1297305" cy="2108200"/>
            <a:chOff x="7230618" y="2654935"/>
            <a:chExt cx="1297305" cy="2108200"/>
          </a:xfrm>
        </p:grpSpPr>
        <p:sp>
          <p:nvSpPr>
            <p:cNvPr id="23" name="object 23"/>
            <p:cNvSpPr/>
            <p:nvPr/>
          </p:nvSpPr>
          <p:spPr>
            <a:xfrm>
              <a:off x="7268718" y="2693035"/>
              <a:ext cx="339090" cy="1339215"/>
            </a:xfrm>
            <a:custGeom>
              <a:avLst/>
              <a:gdLst/>
              <a:ahLst/>
              <a:cxnLst/>
              <a:rect l="l" t="t" r="r" b="b"/>
              <a:pathLst>
                <a:path w="339090" h="1339214">
                  <a:moveTo>
                    <a:pt x="0" y="0"/>
                  </a:moveTo>
                  <a:lnTo>
                    <a:pt x="53719" y="21657"/>
                  </a:lnTo>
                  <a:lnTo>
                    <a:pt x="92511" y="68056"/>
                  </a:lnTo>
                  <a:lnTo>
                    <a:pt x="132313" y="136956"/>
                  </a:lnTo>
                  <a:lnTo>
                    <a:pt x="152225" y="179022"/>
                  </a:lnTo>
                  <a:lnTo>
                    <a:pt x="171948" y="225727"/>
                  </a:lnTo>
                  <a:lnTo>
                    <a:pt x="191334" y="276742"/>
                  </a:lnTo>
                  <a:lnTo>
                    <a:pt x="210237" y="331738"/>
                  </a:lnTo>
                  <a:lnTo>
                    <a:pt x="228510" y="390388"/>
                  </a:lnTo>
                  <a:lnTo>
                    <a:pt x="246005" y="452361"/>
                  </a:lnTo>
                  <a:lnTo>
                    <a:pt x="262576" y="517330"/>
                  </a:lnTo>
                  <a:lnTo>
                    <a:pt x="278074" y="584965"/>
                  </a:lnTo>
                  <a:lnTo>
                    <a:pt x="292353" y="654938"/>
                  </a:lnTo>
                  <a:lnTo>
                    <a:pt x="304181" y="720598"/>
                  </a:lnTo>
                  <a:lnTo>
                    <a:pt x="314298" y="785035"/>
                  </a:lnTo>
                  <a:lnTo>
                    <a:pt x="322700" y="847908"/>
                  </a:lnTo>
                  <a:lnTo>
                    <a:pt x="329383" y="908876"/>
                  </a:lnTo>
                  <a:lnTo>
                    <a:pt x="334342" y="967598"/>
                  </a:lnTo>
                  <a:lnTo>
                    <a:pt x="337574" y="1023734"/>
                  </a:lnTo>
                  <a:lnTo>
                    <a:pt x="339074" y="1076944"/>
                  </a:lnTo>
                  <a:lnTo>
                    <a:pt x="338838" y="1126885"/>
                  </a:lnTo>
                  <a:lnTo>
                    <a:pt x="336862" y="1173219"/>
                  </a:lnTo>
                  <a:lnTo>
                    <a:pt x="333142" y="1215603"/>
                  </a:lnTo>
                  <a:lnTo>
                    <a:pt x="327673" y="1253697"/>
                  </a:lnTo>
                  <a:lnTo>
                    <a:pt x="311474" y="1315653"/>
                  </a:lnTo>
                  <a:lnTo>
                    <a:pt x="300735" y="1338833"/>
                  </a:lnTo>
                </a:path>
              </a:pathLst>
            </a:custGeom>
            <a:ln w="76200">
              <a:solidFill>
                <a:srgbClr val="6F2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563612" y="3976116"/>
              <a:ext cx="926465" cy="748665"/>
            </a:xfrm>
            <a:custGeom>
              <a:avLst/>
              <a:gdLst/>
              <a:ahLst/>
              <a:cxnLst/>
              <a:rect l="l" t="t" r="r" b="b"/>
              <a:pathLst>
                <a:path w="926465" h="748664">
                  <a:moveTo>
                    <a:pt x="0" y="0"/>
                  </a:moveTo>
                  <a:lnTo>
                    <a:pt x="926211" y="748664"/>
                  </a:lnTo>
                </a:path>
              </a:pathLst>
            </a:custGeom>
            <a:ln w="76200">
              <a:solidFill>
                <a:srgbClr val="6F2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28965" y="1266381"/>
            <a:ext cx="3744595" cy="5191125"/>
            <a:chOff x="604964" y="1266380"/>
            <a:chExt cx="3744595" cy="5191125"/>
          </a:xfrm>
        </p:grpSpPr>
        <p:sp>
          <p:nvSpPr>
            <p:cNvPr id="3" name="object 3"/>
            <p:cNvSpPr/>
            <p:nvPr/>
          </p:nvSpPr>
          <p:spPr>
            <a:xfrm>
              <a:off x="610361" y="1271777"/>
              <a:ext cx="3733800" cy="1274445"/>
            </a:xfrm>
            <a:custGeom>
              <a:avLst/>
              <a:gdLst/>
              <a:ahLst/>
              <a:cxnLst/>
              <a:rect l="l" t="t" r="r" b="b"/>
              <a:pathLst>
                <a:path w="3733800" h="1274445">
                  <a:moveTo>
                    <a:pt x="3521455" y="0"/>
                  </a:moveTo>
                  <a:lnTo>
                    <a:pt x="212344" y="0"/>
                  </a:lnTo>
                  <a:lnTo>
                    <a:pt x="163656" y="5610"/>
                  </a:lnTo>
                  <a:lnTo>
                    <a:pt x="118961" y="21592"/>
                  </a:lnTo>
                  <a:lnTo>
                    <a:pt x="79534" y="46666"/>
                  </a:lnTo>
                  <a:lnTo>
                    <a:pt x="46650" y="79556"/>
                  </a:lnTo>
                  <a:lnTo>
                    <a:pt x="21583" y="118983"/>
                  </a:lnTo>
                  <a:lnTo>
                    <a:pt x="5608" y="163672"/>
                  </a:lnTo>
                  <a:lnTo>
                    <a:pt x="0" y="212344"/>
                  </a:lnTo>
                  <a:lnTo>
                    <a:pt x="0" y="1061720"/>
                  </a:lnTo>
                  <a:lnTo>
                    <a:pt x="5608" y="1110391"/>
                  </a:lnTo>
                  <a:lnTo>
                    <a:pt x="21583" y="1155080"/>
                  </a:lnTo>
                  <a:lnTo>
                    <a:pt x="46650" y="1194507"/>
                  </a:lnTo>
                  <a:lnTo>
                    <a:pt x="79534" y="1227397"/>
                  </a:lnTo>
                  <a:lnTo>
                    <a:pt x="118961" y="1252471"/>
                  </a:lnTo>
                  <a:lnTo>
                    <a:pt x="163656" y="1268453"/>
                  </a:lnTo>
                  <a:lnTo>
                    <a:pt x="212344" y="1274064"/>
                  </a:lnTo>
                  <a:lnTo>
                    <a:pt x="3521455" y="1274064"/>
                  </a:lnTo>
                  <a:lnTo>
                    <a:pt x="3570127" y="1268453"/>
                  </a:lnTo>
                  <a:lnTo>
                    <a:pt x="3614816" y="1252471"/>
                  </a:lnTo>
                  <a:lnTo>
                    <a:pt x="3654243" y="1227397"/>
                  </a:lnTo>
                  <a:lnTo>
                    <a:pt x="3687133" y="1194507"/>
                  </a:lnTo>
                  <a:lnTo>
                    <a:pt x="3712207" y="1155080"/>
                  </a:lnTo>
                  <a:lnTo>
                    <a:pt x="3728189" y="1110391"/>
                  </a:lnTo>
                  <a:lnTo>
                    <a:pt x="3733800" y="1061720"/>
                  </a:lnTo>
                  <a:lnTo>
                    <a:pt x="3733800" y="212344"/>
                  </a:lnTo>
                  <a:lnTo>
                    <a:pt x="3728189" y="163672"/>
                  </a:lnTo>
                  <a:lnTo>
                    <a:pt x="3712207" y="118983"/>
                  </a:lnTo>
                  <a:lnTo>
                    <a:pt x="3687133" y="79556"/>
                  </a:lnTo>
                  <a:lnTo>
                    <a:pt x="3654243" y="46666"/>
                  </a:lnTo>
                  <a:lnTo>
                    <a:pt x="3614816" y="21592"/>
                  </a:lnTo>
                  <a:lnTo>
                    <a:pt x="3570127" y="5610"/>
                  </a:lnTo>
                  <a:lnTo>
                    <a:pt x="3521455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0361" y="1271777"/>
              <a:ext cx="3733800" cy="1274445"/>
            </a:xfrm>
            <a:custGeom>
              <a:avLst/>
              <a:gdLst/>
              <a:ahLst/>
              <a:cxnLst/>
              <a:rect l="l" t="t" r="r" b="b"/>
              <a:pathLst>
                <a:path w="3733800" h="1274445">
                  <a:moveTo>
                    <a:pt x="0" y="212344"/>
                  </a:moveTo>
                  <a:lnTo>
                    <a:pt x="5608" y="163672"/>
                  </a:lnTo>
                  <a:lnTo>
                    <a:pt x="21583" y="118983"/>
                  </a:lnTo>
                  <a:lnTo>
                    <a:pt x="46650" y="79556"/>
                  </a:lnTo>
                  <a:lnTo>
                    <a:pt x="79534" y="46666"/>
                  </a:lnTo>
                  <a:lnTo>
                    <a:pt x="118961" y="21592"/>
                  </a:lnTo>
                  <a:lnTo>
                    <a:pt x="163656" y="5610"/>
                  </a:lnTo>
                  <a:lnTo>
                    <a:pt x="212344" y="0"/>
                  </a:lnTo>
                  <a:lnTo>
                    <a:pt x="3521455" y="0"/>
                  </a:lnTo>
                  <a:lnTo>
                    <a:pt x="3570127" y="5610"/>
                  </a:lnTo>
                  <a:lnTo>
                    <a:pt x="3614816" y="21592"/>
                  </a:lnTo>
                  <a:lnTo>
                    <a:pt x="3654243" y="46666"/>
                  </a:lnTo>
                  <a:lnTo>
                    <a:pt x="3687133" y="79556"/>
                  </a:lnTo>
                  <a:lnTo>
                    <a:pt x="3712207" y="118983"/>
                  </a:lnTo>
                  <a:lnTo>
                    <a:pt x="3728189" y="163672"/>
                  </a:lnTo>
                  <a:lnTo>
                    <a:pt x="3733800" y="212344"/>
                  </a:lnTo>
                  <a:lnTo>
                    <a:pt x="3733800" y="1061720"/>
                  </a:lnTo>
                  <a:lnTo>
                    <a:pt x="3728189" y="1110391"/>
                  </a:lnTo>
                  <a:lnTo>
                    <a:pt x="3712207" y="1155080"/>
                  </a:lnTo>
                  <a:lnTo>
                    <a:pt x="3687133" y="1194507"/>
                  </a:lnTo>
                  <a:lnTo>
                    <a:pt x="3654243" y="1227397"/>
                  </a:lnTo>
                  <a:lnTo>
                    <a:pt x="3614816" y="1252471"/>
                  </a:lnTo>
                  <a:lnTo>
                    <a:pt x="3570127" y="1268453"/>
                  </a:lnTo>
                  <a:lnTo>
                    <a:pt x="3521455" y="1274064"/>
                  </a:lnTo>
                  <a:lnTo>
                    <a:pt x="212344" y="1274064"/>
                  </a:lnTo>
                  <a:lnTo>
                    <a:pt x="163656" y="1268453"/>
                  </a:lnTo>
                  <a:lnTo>
                    <a:pt x="118961" y="1252471"/>
                  </a:lnTo>
                  <a:lnTo>
                    <a:pt x="79534" y="1227397"/>
                  </a:lnTo>
                  <a:lnTo>
                    <a:pt x="46650" y="1194507"/>
                  </a:lnTo>
                  <a:lnTo>
                    <a:pt x="21583" y="1155080"/>
                  </a:lnTo>
                  <a:lnTo>
                    <a:pt x="5608" y="1110391"/>
                  </a:lnTo>
                  <a:lnTo>
                    <a:pt x="0" y="1061720"/>
                  </a:lnTo>
                  <a:lnTo>
                    <a:pt x="0" y="212344"/>
                  </a:lnTo>
                  <a:close/>
                </a:path>
              </a:pathLst>
            </a:custGeom>
            <a:ln w="10794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10361" y="5177789"/>
              <a:ext cx="3733800" cy="1274445"/>
            </a:xfrm>
            <a:custGeom>
              <a:avLst/>
              <a:gdLst/>
              <a:ahLst/>
              <a:cxnLst/>
              <a:rect l="l" t="t" r="r" b="b"/>
              <a:pathLst>
                <a:path w="3733800" h="1274445">
                  <a:moveTo>
                    <a:pt x="3521455" y="0"/>
                  </a:moveTo>
                  <a:lnTo>
                    <a:pt x="212344" y="0"/>
                  </a:lnTo>
                  <a:lnTo>
                    <a:pt x="163656" y="5610"/>
                  </a:lnTo>
                  <a:lnTo>
                    <a:pt x="118961" y="21592"/>
                  </a:lnTo>
                  <a:lnTo>
                    <a:pt x="79534" y="46666"/>
                  </a:lnTo>
                  <a:lnTo>
                    <a:pt x="46650" y="79556"/>
                  </a:lnTo>
                  <a:lnTo>
                    <a:pt x="21583" y="118983"/>
                  </a:lnTo>
                  <a:lnTo>
                    <a:pt x="5608" y="163672"/>
                  </a:lnTo>
                  <a:lnTo>
                    <a:pt x="0" y="212344"/>
                  </a:lnTo>
                  <a:lnTo>
                    <a:pt x="0" y="1061707"/>
                  </a:lnTo>
                  <a:lnTo>
                    <a:pt x="5608" y="1110399"/>
                  </a:lnTo>
                  <a:lnTo>
                    <a:pt x="21583" y="1155097"/>
                  </a:lnTo>
                  <a:lnTo>
                    <a:pt x="46650" y="1194526"/>
                  </a:lnTo>
                  <a:lnTo>
                    <a:pt x="79534" y="1227412"/>
                  </a:lnTo>
                  <a:lnTo>
                    <a:pt x="118961" y="1252480"/>
                  </a:lnTo>
                  <a:lnTo>
                    <a:pt x="163656" y="1268455"/>
                  </a:lnTo>
                  <a:lnTo>
                    <a:pt x="212344" y="1274064"/>
                  </a:lnTo>
                  <a:lnTo>
                    <a:pt x="3521455" y="1274064"/>
                  </a:lnTo>
                  <a:lnTo>
                    <a:pt x="3570127" y="1268455"/>
                  </a:lnTo>
                  <a:lnTo>
                    <a:pt x="3614816" y="1252480"/>
                  </a:lnTo>
                  <a:lnTo>
                    <a:pt x="3654243" y="1227412"/>
                  </a:lnTo>
                  <a:lnTo>
                    <a:pt x="3687133" y="1194526"/>
                  </a:lnTo>
                  <a:lnTo>
                    <a:pt x="3712207" y="1155097"/>
                  </a:lnTo>
                  <a:lnTo>
                    <a:pt x="3728189" y="1110399"/>
                  </a:lnTo>
                  <a:lnTo>
                    <a:pt x="3733800" y="1061707"/>
                  </a:lnTo>
                  <a:lnTo>
                    <a:pt x="3733800" y="212344"/>
                  </a:lnTo>
                  <a:lnTo>
                    <a:pt x="3728189" y="163672"/>
                  </a:lnTo>
                  <a:lnTo>
                    <a:pt x="3712207" y="118983"/>
                  </a:lnTo>
                  <a:lnTo>
                    <a:pt x="3687133" y="79556"/>
                  </a:lnTo>
                  <a:lnTo>
                    <a:pt x="3654243" y="46666"/>
                  </a:lnTo>
                  <a:lnTo>
                    <a:pt x="3614816" y="21592"/>
                  </a:lnTo>
                  <a:lnTo>
                    <a:pt x="3570127" y="5610"/>
                  </a:lnTo>
                  <a:lnTo>
                    <a:pt x="3521455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10361" y="5177789"/>
              <a:ext cx="3733800" cy="1274445"/>
            </a:xfrm>
            <a:custGeom>
              <a:avLst/>
              <a:gdLst/>
              <a:ahLst/>
              <a:cxnLst/>
              <a:rect l="l" t="t" r="r" b="b"/>
              <a:pathLst>
                <a:path w="3733800" h="1274445">
                  <a:moveTo>
                    <a:pt x="0" y="212344"/>
                  </a:moveTo>
                  <a:lnTo>
                    <a:pt x="5608" y="163672"/>
                  </a:lnTo>
                  <a:lnTo>
                    <a:pt x="21583" y="118983"/>
                  </a:lnTo>
                  <a:lnTo>
                    <a:pt x="46650" y="79556"/>
                  </a:lnTo>
                  <a:lnTo>
                    <a:pt x="79534" y="46666"/>
                  </a:lnTo>
                  <a:lnTo>
                    <a:pt x="118961" y="21592"/>
                  </a:lnTo>
                  <a:lnTo>
                    <a:pt x="163656" y="5610"/>
                  </a:lnTo>
                  <a:lnTo>
                    <a:pt x="212344" y="0"/>
                  </a:lnTo>
                  <a:lnTo>
                    <a:pt x="3521455" y="0"/>
                  </a:lnTo>
                  <a:lnTo>
                    <a:pt x="3570127" y="5610"/>
                  </a:lnTo>
                  <a:lnTo>
                    <a:pt x="3614816" y="21592"/>
                  </a:lnTo>
                  <a:lnTo>
                    <a:pt x="3654243" y="46666"/>
                  </a:lnTo>
                  <a:lnTo>
                    <a:pt x="3687133" y="79556"/>
                  </a:lnTo>
                  <a:lnTo>
                    <a:pt x="3712207" y="118983"/>
                  </a:lnTo>
                  <a:lnTo>
                    <a:pt x="3728189" y="163672"/>
                  </a:lnTo>
                  <a:lnTo>
                    <a:pt x="3733800" y="212344"/>
                  </a:lnTo>
                  <a:lnTo>
                    <a:pt x="3733800" y="1061707"/>
                  </a:lnTo>
                  <a:lnTo>
                    <a:pt x="3728189" y="1110399"/>
                  </a:lnTo>
                  <a:lnTo>
                    <a:pt x="3712207" y="1155097"/>
                  </a:lnTo>
                  <a:lnTo>
                    <a:pt x="3687133" y="1194526"/>
                  </a:lnTo>
                  <a:lnTo>
                    <a:pt x="3654243" y="1227412"/>
                  </a:lnTo>
                  <a:lnTo>
                    <a:pt x="3614816" y="1252480"/>
                  </a:lnTo>
                  <a:lnTo>
                    <a:pt x="3570127" y="1268455"/>
                  </a:lnTo>
                  <a:lnTo>
                    <a:pt x="3521455" y="1274064"/>
                  </a:lnTo>
                  <a:lnTo>
                    <a:pt x="212344" y="1274064"/>
                  </a:lnTo>
                  <a:lnTo>
                    <a:pt x="163656" y="1268455"/>
                  </a:lnTo>
                  <a:lnTo>
                    <a:pt x="118961" y="1252480"/>
                  </a:lnTo>
                  <a:lnTo>
                    <a:pt x="79534" y="1227412"/>
                  </a:lnTo>
                  <a:lnTo>
                    <a:pt x="46650" y="1194526"/>
                  </a:lnTo>
                  <a:lnTo>
                    <a:pt x="21583" y="1155097"/>
                  </a:lnTo>
                  <a:lnTo>
                    <a:pt x="5608" y="1110399"/>
                  </a:lnTo>
                  <a:lnTo>
                    <a:pt x="0" y="1061707"/>
                  </a:lnTo>
                  <a:lnTo>
                    <a:pt x="0" y="212344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239467" y="1525016"/>
            <a:ext cx="3413760" cy="4843121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47625" marR="191770">
              <a:lnSpc>
                <a:spcPts val="2480"/>
              </a:lnSpc>
              <a:spcBef>
                <a:spcPts val="515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trachea</a:t>
            </a:r>
            <a:r>
              <a:rPr sz="24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divides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into</a:t>
            </a:r>
            <a:r>
              <a:rPr sz="24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2 </a:t>
            </a:r>
            <a:r>
              <a:rPr sz="2400" spc="-5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main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bronchi:</a:t>
            </a:r>
            <a:endParaRPr sz="2400" dirty="0">
              <a:latin typeface="Times New Roman"/>
              <a:cs typeface="Times New Roman"/>
            </a:endParaRPr>
          </a:p>
          <a:p>
            <a:pPr>
              <a:spcBef>
                <a:spcPts val="40"/>
              </a:spcBef>
            </a:pPr>
            <a:endParaRPr sz="2100" dirty="0">
              <a:latin typeface="Times New Roman"/>
              <a:cs typeface="Times New Roman"/>
            </a:endParaRPr>
          </a:p>
          <a:p>
            <a:pPr marL="184785" indent="-172720">
              <a:lnSpc>
                <a:spcPts val="2120"/>
              </a:lnSpc>
              <a:buChar char="•"/>
              <a:tabLst>
                <a:tab pos="185420" algn="l"/>
              </a:tabLst>
            </a:pPr>
            <a:r>
              <a:rPr sz="1900" spc="-5" dirty="0">
                <a:latin typeface="Times New Roman"/>
                <a:cs typeface="Times New Roman"/>
              </a:rPr>
              <a:t>Right</a:t>
            </a:r>
            <a:r>
              <a:rPr sz="1900" spc="-10" dirty="0">
                <a:latin typeface="Times New Roman"/>
                <a:cs typeface="Times New Roman"/>
              </a:rPr>
              <a:t> main</a:t>
            </a:r>
            <a:r>
              <a:rPr sz="1900" spc="5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bronchus:</a:t>
            </a:r>
            <a:endParaRPr sz="1900" dirty="0">
              <a:latin typeface="Times New Roman"/>
              <a:cs typeface="Times New Roman"/>
            </a:endParaRPr>
          </a:p>
          <a:p>
            <a:pPr marL="184785" marR="90805">
              <a:lnSpc>
                <a:spcPts val="1970"/>
              </a:lnSpc>
              <a:spcBef>
                <a:spcPts val="165"/>
              </a:spcBef>
            </a:pPr>
            <a:r>
              <a:rPr sz="1900" spc="-5" dirty="0">
                <a:latin typeface="Times New Roman"/>
                <a:cs typeface="Times New Roman"/>
              </a:rPr>
              <a:t>divides</a:t>
            </a:r>
            <a:r>
              <a:rPr sz="1900" spc="2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before</a:t>
            </a:r>
            <a:r>
              <a:rPr sz="1900" spc="-15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entering</a:t>
            </a:r>
            <a:r>
              <a:rPr sz="1900" spc="15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the </a:t>
            </a:r>
            <a:r>
              <a:rPr sz="190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hilum,</a:t>
            </a:r>
            <a:r>
              <a:rPr sz="1900" spc="25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it gives </a:t>
            </a:r>
            <a:r>
              <a:rPr sz="1900" spc="-15" dirty="0">
                <a:latin typeface="Times New Roman"/>
                <a:cs typeface="Times New Roman"/>
              </a:rPr>
              <a:t>off</a:t>
            </a:r>
            <a:r>
              <a:rPr sz="1900" spc="-5" dirty="0">
                <a:latin typeface="Times New Roman"/>
                <a:cs typeface="Times New Roman"/>
              </a:rPr>
              <a:t> superior</a:t>
            </a:r>
            <a:r>
              <a:rPr sz="1900" spc="1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lobar </a:t>
            </a:r>
            <a:r>
              <a:rPr sz="1900" spc="-459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(secondary)</a:t>
            </a:r>
            <a:r>
              <a:rPr sz="190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bronchus.</a:t>
            </a:r>
            <a:endParaRPr sz="1900" dirty="0">
              <a:latin typeface="Times New Roman"/>
              <a:cs typeface="Times New Roman"/>
            </a:endParaRPr>
          </a:p>
          <a:p>
            <a:pPr marL="184785">
              <a:lnSpc>
                <a:spcPts val="1795"/>
              </a:lnSpc>
            </a:pPr>
            <a:r>
              <a:rPr sz="1900" spc="-5" dirty="0">
                <a:latin typeface="Times New Roman"/>
                <a:cs typeface="Times New Roman"/>
              </a:rPr>
              <a:t>On entering</a:t>
            </a:r>
            <a:r>
              <a:rPr sz="1900" spc="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hilum,</a:t>
            </a:r>
            <a:r>
              <a:rPr sz="1900" spc="3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it</a:t>
            </a:r>
            <a:r>
              <a:rPr sz="1900" spc="5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divides</a:t>
            </a:r>
            <a:r>
              <a:rPr sz="1900" spc="15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into</a:t>
            </a:r>
            <a:endParaRPr sz="1900" dirty="0">
              <a:latin typeface="Times New Roman"/>
              <a:cs typeface="Times New Roman"/>
            </a:endParaRPr>
          </a:p>
          <a:p>
            <a:pPr marL="184785">
              <a:lnSpc>
                <a:spcPts val="2125"/>
              </a:lnSpc>
            </a:pPr>
            <a:r>
              <a:rPr sz="1900" spc="-5" dirty="0">
                <a:latin typeface="Times New Roman"/>
                <a:cs typeface="Times New Roman"/>
              </a:rPr>
              <a:t>middle</a:t>
            </a:r>
            <a:r>
              <a:rPr sz="1900" spc="1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&amp;</a:t>
            </a:r>
            <a:r>
              <a:rPr sz="1900" spc="-1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inferior</a:t>
            </a:r>
            <a:r>
              <a:rPr sz="1900" spc="-15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lobar bronchi.</a:t>
            </a:r>
            <a:endParaRPr sz="1900" dirty="0">
              <a:latin typeface="Times New Roman"/>
              <a:cs typeface="Times New Roman"/>
            </a:endParaRPr>
          </a:p>
          <a:p>
            <a:pPr marL="184785" indent="-172720">
              <a:lnSpc>
                <a:spcPts val="2125"/>
              </a:lnSpc>
              <a:spcBef>
                <a:spcPts val="120"/>
              </a:spcBef>
              <a:buChar char="•"/>
              <a:tabLst>
                <a:tab pos="185420" algn="l"/>
              </a:tabLst>
            </a:pPr>
            <a:r>
              <a:rPr sz="1900" spc="-5" dirty="0">
                <a:latin typeface="Times New Roman"/>
                <a:cs typeface="Times New Roman"/>
              </a:rPr>
              <a:t>Left</a:t>
            </a:r>
            <a:r>
              <a:rPr sz="1900" spc="-2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main</a:t>
            </a:r>
            <a:r>
              <a:rPr sz="1900" spc="5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bronchus:</a:t>
            </a:r>
            <a:endParaRPr sz="1900" dirty="0">
              <a:latin typeface="Times New Roman"/>
              <a:cs typeface="Times New Roman"/>
            </a:endParaRPr>
          </a:p>
          <a:p>
            <a:pPr marL="184785" marR="132715">
              <a:lnSpc>
                <a:spcPts val="1970"/>
              </a:lnSpc>
              <a:spcBef>
                <a:spcPts val="170"/>
              </a:spcBef>
            </a:pPr>
            <a:r>
              <a:rPr sz="1900" spc="-5" dirty="0">
                <a:latin typeface="Times New Roman"/>
                <a:cs typeface="Times New Roman"/>
              </a:rPr>
              <a:t>it</a:t>
            </a:r>
            <a:r>
              <a:rPr sz="190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divides</a:t>
            </a:r>
            <a:r>
              <a:rPr sz="1900" spc="1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after entering</a:t>
            </a:r>
            <a:r>
              <a:rPr sz="1900" spc="15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the lung </a:t>
            </a:r>
            <a:r>
              <a:rPr sz="1900" spc="-459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into</a:t>
            </a:r>
            <a:r>
              <a:rPr sz="190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superior</a:t>
            </a:r>
            <a:r>
              <a:rPr sz="1900" spc="1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&amp;</a:t>
            </a:r>
            <a:r>
              <a:rPr sz="190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inferior lobar </a:t>
            </a:r>
            <a:r>
              <a:rPr sz="190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bronchi.</a:t>
            </a:r>
            <a:endParaRPr sz="1900" dirty="0">
              <a:latin typeface="Times New Roman"/>
              <a:cs typeface="Times New Roman"/>
            </a:endParaRPr>
          </a:p>
          <a:p>
            <a:pPr marL="47625" marR="729615" algn="just">
              <a:lnSpc>
                <a:spcPct val="86300"/>
              </a:lnSpc>
              <a:spcBef>
                <a:spcPts val="1655"/>
              </a:spcBef>
            </a:pPr>
            <a:r>
              <a:rPr sz="2400" spc="-20" dirty="0">
                <a:solidFill>
                  <a:srgbClr val="FFFFFF"/>
                </a:solidFill>
                <a:latin typeface="Times New Roman"/>
                <a:cs typeface="Times New Roman"/>
              </a:rPr>
              <a:t>Within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 lung each 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bronchus</a:t>
            </a:r>
            <a:r>
              <a:rPr sz="24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divides</a:t>
            </a:r>
            <a:r>
              <a:rPr sz="24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into </a:t>
            </a:r>
            <a:r>
              <a:rPr sz="2400" spc="-5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number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4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branches.</a:t>
            </a:r>
            <a:endParaRPr sz="2400" dirty="0">
              <a:latin typeface="Times New Roman"/>
              <a:cs typeface="Times New Roma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009271" y="131063"/>
            <a:ext cx="7658729" cy="6595872"/>
            <a:chOff x="1485270" y="131063"/>
            <a:chExt cx="7658729" cy="6595872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94631" y="131063"/>
              <a:ext cx="4849368" cy="659587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485270" y="244855"/>
              <a:ext cx="2162810" cy="913130"/>
            </a:xfrm>
            <a:custGeom>
              <a:avLst/>
              <a:gdLst/>
              <a:ahLst/>
              <a:cxnLst/>
              <a:rect l="l" t="t" r="r" b="b"/>
              <a:pathLst>
                <a:path w="2162810" h="913130">
                  <a:moveTo>
                    <a:pt x="2010410" y="0"/>
                  </a:moveTo>
                  <a:lnTo>
                    <a:pt x="152145" y="0"/>
                  </a:lnTo>
                  <a:lnTo>
                    <a:pt x="104057" y="7752"/>
                  </a:lnTo>
                  <a:lnTo>
                    <a:pt x="62292" y="29342"/>
                  </a:lnTo>
                  <a:lnTo>
                    <a:pt x="29356" y="62270"/>
                  </a:lnTo>
                  <a:lnTo>
                    <a:pt x="7756" y="104038"/>
                  </a:lnTo>
                  <a:lnTo>
                    <a:pt x="0" y="152146"/>
                  </a:lnTo>
                  <a:lnTo>
                    <a:pt x="0" y="760730"/>
                  </a:lnTo>
                  <a:lnTo>
                    <a:pt x="7756" y="808837"/>
                  </a:lnTo>
                  <a:lnTo>
                    <a:pt x="29356" y="850605"/>
                  </a:lnTo>
                  <a:lnTo>
                    <a:pt x="62292" y="883533"/>
                  </a:lnTo>
                  <a:lnTo>
                    <a:pt x="104057" y="905123"/>
                  </a:lnTo>
                  <a:lnTo>
                    <a:pt x="152145" y="912876"/>
                  </a:lnTo>
                  <a:lnTo>
                    <a:pt x="2010410" y="912876"/>
                  </a:lnTo>
                  <a:lnTo>
                    <a:pt x="2058517" y="905123"/>
                  </a:lnTo>
                  <a:lnTo>
                    <a:pt x="2100285" y="883533"/>
                  </a:lnTo>
                  <a:lnTo>
                    <a:pt x="2133213" y="850605"/>
                  </a:lnTo>
                  <a:lnTo>
                    <a:pt x="2154803" y="808837"/>
                  </a:lnTo>
                  <a:lnTo>
                    <a:pt x="2162556" y="760730"/>
                  </a:lnTo>
                  <a:lnTo>
                    <a:pt x="2162556" y="152146"/>
                  </a:lnTo>
                  <a:lnTo>
                    <a:pt x="2154803" y="104038"/>
                  </a:lnTo>
                  <a:lnTo>
                    <a:pt x="2133213" y="62270"/>
                  </a:lnTo>
                  <a:lnTo>
                    <a:pt x="2100285" y="29342"/>
                  </a:lnTo>
                  <a:lnTo>
                    <a:pt x="2058517" y="7752"/>
                  </a:lnTo>
                  <a:lnTo>
                    <a:pt x="2010410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08099" y="244855"/>
              <a:ext cx="2162810" cy="913130"/>
            </a:xfrm>
            <a:custGeom>
              <a:avLst/>
              <a:gdLst/>
              <a:ahLst/>
              <a:cxnLst/>
              <a:rect l="l" t="t" r="r" b="b"/>
              <a:pathLst>
                <a:path w="2162810" h="913130">
                  <a:moveTo>
                    <a:pt x="0" y="152146"/>
                  </a:moveTo>
                  <a:lnTo>
                    <a:pt x="7756" y="104038"/>
                  </a:lnTo>
                  <a:lnTo>
                    <a:pt x="29356" y="62270"/>
                  </a:lnTo>
                  <a:lnTo>
                    <a:pt x="62292" y="29342"/>
                  </a:lnTo>
                  <a:lnTo>
                    <a:pt x="104057" y="7752"/>
                  </a:lnTo>
                  <a:lnTo>
                    <a:pt x="152145" y="0"/>
                  </a:lnTo>
                  <a:lnTo>
                    <a:pt x="2010410" y="0"/>
                  </a:lnTo>
                  <a:lnTo>
                    <a:pt x="2058517" y="7752"/>
                  </a:lnTo>
                  <a:lnTo>
                    <a:pt x="2100285" y="29342"/>
                  </a:lnTo>
                  <a:lnTo>
                    <a:pt x="2133213" y="62270"/>
                  </a:lnTo>
                  <a:lnTo>
                    <a:pt x="2154803" y="104038"/>
                  </a:lnTo>
                  <a:lnTo>
                    <a:pt x="2162556" y="152146"/>
                  </a:lnTo>
                  <a:lnTo>
                    <a:pt x="2162556" y="760730"/>
                  </a:lnTo>
                  <a:lnTo>
                    <a:pt x="2154803" y="808837"/>
                  </a:lnTo>
                  <a:lnTo>
                    <a:pt x="2133213" y="850605"/>
                  </a:lnTo>
                  <a:lnTo>
                    <a:pt x="2100285" y="883533"/>
                  </a:lnTo>
                  <a:lnTo>
                    <a:pt x="2058517" y="905123"/>
                  </a:lnTo>
                  <a:lnTo>
                    <a:pt x="2010410" y="912876"/>
                  </a:lnTo>
                  <a:lnTo>
                    <a:pt x="152145" y="912876"/>
                  </a:lnTo>
                  <a:lnTo>
                    <a:pt x="104057" y="905123"/>
                  </a:lnTo>
                  <a:lnTo>
                    <a:pt x="62292" y="883533"/>
                  </a:lnTo>
                  <a:lnTo>
                    <a:pt x="29356" y="850605"/>
                  </a:lnTo>
                  <a:lnTo>
                    <a:pt x="7756" y="808837"/>
                  </a:lnTo>
                  <a:lnTo>
                    <a:pt x="0" y="760730"/>
                  </a:lnTo>
                  <a:lnTo>
                    <a:pt x="0" y="152146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200401" y="335042"/>
            <a:ext cx="1994510" cy="68993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dirty="0">
                <a:solidFill>
                  <a:schemeClr val="bg1"/>
                </a:solidFill>
                <a:latin typeface="Times New Roman"/>
                <a:cs typeface="Times New Roman"/>
              </a:rPr>
              <a:t>Bro</a:t>
            </a:r>
            <a:r>
              <a:rPr spc="5" dirty="0">
                <a:solidFill>
                  <a:schemeClr val="bg1"/>
                </a:solidFill>
                <a:latin typeface="Times New Roman"/>
                <a:cs typeface="Times New Roman"/>
              </a:rPr>
              <a:t>n</a:t>
            </a:r>
            <a:r>
              <a:rPr b="0" dirty="0">
                <a:solidFill>
                  <a:schemeClr val="bg1"/>
                </a:solidFill>
                <a:latin typeface="Times New Roman"/>
                <a:cs typeface="Times New Roman"/>
              </a:rPr>
              <a:t>chi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28965" y="1687005"/>
            <a:ext cx="3744595" cy="1160145"/>
            <a:chOff x="604964" y="1687004"/>
            <a:chExt cx="3744595" cy="1160145"/>
          </a:xfrm>
        </p:grpSpPr>
        <p:sp>
          <p:nvSpPr>
            <p:cNvPr id="3" name="object 3"/>
            <p:cNvSpPr/>
            <p:nvPr/>
          </p:nvSpPr>
          <p:spPr>
            <a:xfrm>
              <a:off x="610361" y="1692402"/>
              <a:ext cx="3733800" cy="1149350"/>
            </a:xfrm>
            <a:custGeom>
              <a:avLst/>
              <a:gdLst/>
              <a:ahLst/>
              <a:cxnLst/>
              <a:rect l="l" t="t" r="r" b="b"/>
              <a:pathLst>
                <a:path w="3733800" h="1149350">
                  <a:moveTo>
                    <a:pt x="3542284" y="0"/>
                  </a:moveTo>
                  <a:lnTo>
                    <a:pt x="191515" y="0"/>
                  </a:lnTo>
                  <a:lnTo>
                    <a:pt x="147604" y="5057"/>
                  </a:lnTo>
                  <a:lnTo>
                    <a:pt x="107294" y="19462"/>
                  </a:lnTo>
                  <a:lnTo>
                    <a:pt x="71734" y="42067"/>
                  </a:lnTo>
                  <a:lnTo>
                    <a:pt x="42075" y="71724"/>
                  </a:lnTo>
                  <a:lnTo>
                    <a:pt x="19466" y="107283"/>
                  </a:lnTo>
                  <a:lnTo>
                    <a:pt x="5058" y="147596"/>
                  </a:lnTo>
                  <a:lnTo>
                    <a:pt x="0" y="191515"/>
                  </a:lnTo>
                  <a:lnTo>
                    <a:pt x="0" y="957580"/>
                  </a:lnTo>
                  <a:lnTo>
                    <a:pt x="5058" y="1001499"/>
                  </a:lnTo>
                  <a:lnTo>
                    <a:pt x="19466" y="1041812"/>
                  </a:lnTo>
                  <a:lnTo>
                    <a:pt x="42075" y="1077371"/>
                  </a:lnTo>
                  <a:lnTo>
                    <a:pt x="71734" y="1107028"/>
                  </a:lnTo>
                  <a:lnTo>
                    <a:pt x="107294" y="1129633"/>
                  </a:lnTo>
                  <a:lnTo>
                    <a:pt x="147604" y="1144038"/>
                  </a:lnTo>
                  <a:lnTo>
                    <a:pt x="191515" y="1149096"/>
                  </a:lnTo>
                  <a:lnTo>
                    <a:pt x="3542284" y="1149096"/>
                  </a:lnTo>
                  <a:lnTo>
                    <a:pt x="3586203" y="1144038"/>
                  </a:lnTo>
                  <a:lnTo>
                    <a:pt x="3626516" y="1129633"/>
                  </a:lnTo>
                  <a:lnTo>
                    <a:pt x="3662075" y="1107028"/>
                  </a:lnTo>
                  <a:lnTo>
                    <a:pt x="3691732" y="1077371"/>
                  </a:lnTo>
                  <a:lnTo>
                    <a:pt x="3714337" y="1041812"/>
                  </a:lnTo>
                  <a:lnTo>
                    <a:pt x="3728742" y="1001499"/>
                  </a:lnTo>
                  <a:lnTo>
                    <a:pt x="3733800" y="957580"/>
                  </a:lnTo>
                  <a:lnTo>
                    <a:pt x="3733800" y="191515"/>
                  </a:lnTo>
                  <a:lnTo>
                    <a:pt x="3728742" y="147596"/>
                  </a:lnTo>
                  <a:lnTo>
                    <a:pt x="3714337" y="107283"/>
                  </a:lnTo>
                  <a:lnTo>
                    <a:pt x="3691732" y="71724"/>
                  </a:lnTo>
                  <a:lnTo>
                    <a:pt x="3662075" y="42067"/>
                  </a:lnTo>
                  <a:lnTo>
                    <a:pt x="3626516" y="19462"/>
                  </a:lnTo>
                  <a:lnTo>
                    <a:pt x="3586203" y="5057"/>
                  </a:lnTo>
                  <a:lnTo>
                    <a:pt x="354228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0361" y="1692402"/>
              <a:ext cx="3733800" cy="1149350"/>
            </a:xfrm>
            <a:custGeom>
              <a:avLst/>
              <a:gdLst/>
              <a:ahLst/>
              <a:cxnLst/>
              <a:rect l="l" t="t" r="r" b="b"/>
              <a:pathLst>
                <a:path w="3733800" h="1149350">
                  <a:moveTo>
                    <a:pt x="0" y="191515"/>
                  </a:moveTo>
                  <a:lnTo>
                    <a:pt x="5058" y="147596"/>
                  </a:lnTo>
                  <a:lnTo>
                    <a:pt x="19466" y="107283"/>
                  </a:lnTo>
                  <a:lnTo>
                    <a:pt x="42075" y="71724"/>
                  </a:lnTo>
                  <a:lnTo>
                    <a:pt x="71734" y="42067"/>
                  </a:lnTo>
                  <a:lnTo>
                    <a:pt x="107294" y="19462"/>
                  </a:lnTo>
                  <a:lnTo>
                    <a:pt x="147604" y="5057"/>
                  </a:lnTo>
                  <a:lnTo>
                    <a:pt x="191515" y="0"/>
                  </a:lnTo>
                  <a:lnTo>
                    <a:pt x="3542284" y="0"/>
                  </a:lnTo>
                  <a:lnTo>
                    <a:pt x="3586203" y="5057"/>
                  </a:lnTo>
                  <a:lnTo>
                    <a:pt x="3626516" y="19462"/>
                  </a:lnTo>
                  <a:lnTo>
                    <a:pt x="3662075" y="42067"/>
                  </a:lnTo>
                  <a:lnTo>
                    <a:pt x="3691732" y="71724"/>
                  </a:lnTo>
                  <a:lnTo>
                    <a:pt x="3714337" y="107283"/>
                  </a:lnTo>
                  <a:lnTo>
                    <a:pt x="3728742" y="147596"/>
                  </a:lnTo>
                  <a:lnTo>
                    <a:pt x="3733800" y="191515"/>
                  </a:lnTo>
                  <a:lnTo>
                    <a:pt x="3733800" y="957580"/>
                  </a:lnTo>
                  <a:lnTo>
                    <a:pt x="3728742" y="1001499"/>
                  </a:lnTo>
                  <a:lnTo>
                    <a:pt x="3714337" y="1041812"/>
                  </a:lnTo>
                  <a:lnTo>
                    <a:pt x="3691732" y="1077371"/>
                  </a:lnTo>
                  <a:lnTo>
                    <a:pt x="3662075" y="1107028"/>
                  </a:lnTo>
                  <a:lnTo>
                    <a:pt x="3626516" y="1129633"/>
                  </a:lnTo>
                  <a:lnTo>
                    <a:pt x="3586203" y="1144038"/>
                  </a:lnTo>
                  <a:lnTo>
                    <a:pt x="3542284" y="1149096"/>
                  </a:lnTo>
                  <a:lnTo>
                    <a:pt x="191515" y="1149096"/>
                  </a:lnTo>
                  <a:lnTo>
                    <a:pt x="147604" y="1144038"/>
                  </a:lnTo>
                  <a:lnTo>
                    <a:pt x="107294" y="1129633"/>
                  </a:lnTo>
                  <a:lnTo>
                    <a:pt x="71734" y="1107028"/>
                  </a:lnTo>
                  <a:lnTo>
                    <a:pt x="42075" y="1077371"/>
                  </a:lnTo>
                  <a:lnTo>
                    <a:pt x="19466" y="1041812"/>
                  </a:lnTo>
                  <a:lnTo>
                    <a:pt x="5058" y="1001499"/>
                  </a:lnTo>
                  <a:lnTo>
                    <a:pt x="0" y="957580"/>
                  </a:lnTo>
                  <a:lnTo>
                    <a:pt x="0" y="191515"/>
                  </a:lnTo>
                  <a:close/>
                </a:path>
              </a:pathLst>
            </a:custGeom>
            <a:ln w="10794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241905" y="1990802"/>
            <a:ext cx="3354070" cy="5099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905"/>
              </a:lnSpc>
              <a:spcBef>
                <a:spcPts val="105"/>
              </a:spcBef>
            </a:pP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They</a:t>
            </a:r>
            <a:r>
              <a:rPr sz="17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are the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anatomic,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functional,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ts val="1905"/>
              </a:lnSpc>
            </a:pP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surgical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units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lungs.</a:t>
            </a:r>
            <a:endParaRPr sz="170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128965" y="2884869"/>
            <a:ext cx="3744595" cy="1160145"/>
            <a:chOff x="604964" y="2884868"/>
            <a:chExt cx="3744595" cy="1160145"/>
          </a:xfrm>
        </p:grpSpPr>
        <p:sp>
          <p:nvSpPr>
            <p:cNvPr id="7" name="object 7"/>
            <p:cNvSpPr/>
            <p:nvPr/>
          </p:nvSpPr>
          <p:spPr>
            <a:xfrm>
              <a:off x="610361" y="2890265"/>
              <a:ext cx="3733800" cy="1149350"/>
            </a:xfrm>
            <a:custGeom>
              <a:avLst/>
              <a:gdLst/>
              <a:ahLst/>
              <a:cxnLst/>
              <a:rect l="l" t="t" r="r" b="b"/>
              <a:pathLst>
                <a:path w="3733800" h="1149350">
                  <a:moveTo>
                    <a:pt x="3542284" y="0"/>
                  </a:moveTo>
                  <a:lnTo>
                    <a:pt x="191515" y="0"/>
                  </a:lnTo>
                  <a:lnTo>
                    <a:pt x="147604" y="5057"/>
                  </a:lnTo>
                  <a:lnTo>
                    <a:pt x="107294" y="19462"/>
                  </a:lnTo>
                  <a:lnTo>
                    <a:pt x="71734" y="42067"/>
                  </a:lnTo>
                  <a:lnTo>
                    <a:pt x="42075" y="71724"/>
                  </a:lnTo>
                  <a:lnTo>
                    <a:pt x="19466" y="107283"/>
                  </a:lnTo>
                  <a:lnTo>
                    <a:pt x="5058" y="147596"/>
                  </a:lnTo>
                  <a:lnTo>
                    <a:pt x="0" y="191516"/>
                  </a:lnTo>
                  <a:lnTo>
                    <a:pt x="0" y="957580"/>
                  </a:lnTo>
                  <a:lnTo>
                    <a:pt x="5058" y="1001499"/>
                  </a:lnTo>
                  <a:lnTo>
                    <a:pt x="19466" y="1041812"/>
                  </a:lnTo>
                  <a:lnTo>
                    <a:pt x="42075" y="1077371"/>
                  </a:lnTo>
                  <a:lnTo>
                    <a:pt x="71734" y="1107028"/>
                  </a:lnTo>
                  <a:lnTo>
                    <a:pt x="107294" y="1129633"/>
                  </a:lnTo>
                  <a:lnTo>
                    <a:pt x="147604" y="1144038"/>
                  </a:lnTo>
                  <a:lnTo>
                    <a:pt x="191515" y="1149096"/>
                  </a:lnTo>
                  <a:lnTo>
                    <a:pt x="3542284" y="1149096"/>
                  </a:lnTo>
                  <a:lnTo>
                    <a:pt x="3586203" y="1144038"/>
                  </a:lnTo>
                  <a:lnTo>
                    <a:pt x="3626516" y="1129633"/>
                  </a:lnTo>
                  <a:lnTo>
                    <a:pt x="3662075" y="1107028"/>
                  </a:lnTo>
                  <a:lnTo>
                    <a:pt x="3691732" y="1077371"/>
                  </a:lnTo>
                  <a:lnTo>
                    <a:pt x="3714337" y="1041812"/>
                  </a:lnTo>
                  <a:lnTo>
                    <a:pt x="3728742" y="1001499"/>
                  </a:lnTo>
                  <a:lnTo>
                    <a:pt x="3733800" y="957580"/>
                  </a:lnTo>
                  <a:lnTo>
                    <a:pt x="3733800" y="191516"/>
                  </a:lnTo>
                  <a:lnTo>
                    <a:pt x="3728742" y="147596"/>
                  </a:lnTo>
                  <a:lnTo>
                    <a:pt x="3714337" y="107283"/>
                  </a:lnTo>
                  <a:lnTo>
                    <a:pt x="3691732" y="71724"/>
                  </a:lnTo>
                  <a:lnTo>
                    <a:pt x="3662075" y="42067"/>
                  </a:lnTo>
                  <a:lnTo>
                    <a:pt x="3626516" y="19462"/>
                  </a:lnTo>
                  <a:lnTo>
                    <a:pt x="3586203" y="5057"/>
                  </a:lnTo>
                  <a:lnTo>
                    <a:pt x="354228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0361" y="2890265"/>
              <a:ext cx="3733800" cy="1149350"/>
            </a:xfrm>
            <a:custGeom>
              <a:avLst/>
              <a:gdLst/>
              <a:ahLst/>
              <a:cxnLst/>
              <a:rect l="l" t="t" r="r" b="b"/>
              <a:pathLst>
                <a:path w="3733800" h="1149350">
                  <a:moveTo>
                    <a:pt x="0" y="191516"/>
                  </a:moveTo>
                  <a:lnTo>
                    <a:pt x="5058" y="147596"/>
                  </a:lnTo>
                  <a:lnTo>
                    <a:pt x="19466" y="107283"/>
                  </a:lnTo>
                  <a:lnTo>
                    <a:pt x="42075" y="71724"/>
                  </a:lnTo>
                  <a:lnTo>
                    <a:pt x="71734" y="42067"/>
                  </a:lnTo>
                  <a:lnTo>
                    <a:pt x="107294" y="19462"/>
                  </a:lnTo>
                  <a:lnTo>
                    <a:pt x="147604" y="5057"/>
                  </a:lnTo>
                  <a:lnTo>
                    <a:pt x="191515" y="0"/>
                  </a:lnTo>
                  <a:lnTo>
                    <a:pt x="3542284" y="0"/>
                  </a:lnTo>
                  <a:lnTo>
                    <a:pt x="3586203" y="5057"/>
                  </a:lnTo>
                  <a:lnTo>
                    <a:pt x="3626516" y="19462"/>
                  </a:lnTo>
                  <a:lnTo>
                    <a:pt x="3662075" y="42067"/>
                  </a:lnTo>
                  <a:lnTo>
                    <a:pt x="3691732" y="71724"/>
                  </a:lnTo>
                  <a:lnTo>
                    <a:pt x="3714337" y="107283"/>
                  </a:lnTo>
                  <a:lnTo>
                    <a:pt x="3728742" y="147596"/>
                  </a:lnTo>
                  <a:lnTo>
                    <a:pt x="3733800" y="191516"/>
                  </a:lnTo>
                  <a:lnTo>
                    <a:pt x="3733800" y="957580"/>
                  </a:lnTo>
                  <a:lnTo>
                    <a:pt x="3728742" y="1001499"/>
                  </a:lnTo>
                  <a:lnTo>
                    <a:pt x="3714337" y="1041812"/>
                  </a:lnTo>
                  <a:lnTo>
                    <a:pt x="3691732" y="1077371"/>
                  </a:lnTo>
                  <a:lnTo>
                    <a:pt x="3662075" y="1107028"/>
                  </a:lnTo>
                  <a:lnTo>
                    <a:pt x="3626516" y="1129633"/>
                  </a:lnTo>
                  <a:lnTo>
                    <a:pt x="3586203" y="1144038"/>
                  </a:lnTo>
                  <a:lnTo>
                    <a:pt x="3542284" y="1149096"/>
                  </a:lnTo>
                  <a:lnTo>
                    <a:pt x="191515" y="1149096"/>
                  </a:lnTo>
                  <a:lnTo>
                    <a:pt x="147604" y="1144038"/>
                  </a:lnTo>
                  <a:lnTo>
                    <a:pt x="107294" y="1129633"/>
                  </a:lnTo>
                  <a:lnTo>
                    <a:pt x="71734" y="1107028"/>
                  </a:lnTo>
                  <a:lnTo>
                    <a:pt x="42075" y="1077371"/>
                  </a:lnTo>
                  <a:lnTo>
                    <a:pt x="19466" y="1041812"/>
                  </a:lnTo>
                  <a:lnTo>
                    <a:pt x="5058" y="1001499"/>
                  </a:lnTo>
                  <a:lnTo>
                    <a:pt x="0" y="957580"/>
                  </a:lnTo>
                  <a:lnTo>
                    <a:pt x="0" y="191516"/>
                  </a:lnTo>
                  <a:close/>
                </a:path>
              </a:pathLst>
            </a:custGeom>
            <a:ln w="10794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241906" y="3189224"/>
            <a:ext cx="3383279" cy="50927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 marR="5080">
              <a:lnSpc>
                <a:spcPts val="1760"/>
              </a:lnSpc>
              <a:spcBef>
                <a:spcPts val="395"/>
              </a:spcBef>
            </a:pP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Each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lobar</a:t>
            </a:r>
            <a:r>
              <a:rPr sz="17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(secondary)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bronchus</a:t>
            </a:r>
            <a:r>
              <a:rPr sz="17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gives </a:t>
            </a:r>
            <a:r>
              <a:rPr sz="1700" spc="-4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off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segmental (tertiary)</a:t>
            </a:r>
            <a:r>
              <a:rPr sz="17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bronchi.</a:t>
            </a:r>
            <a:endParaRPr sz="1700">
              <a:latin typeface="Times New Roman"/>
              <a:cs typeface="Times New Roman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128965" y="4082733"/>
            <a:ext cx="3744595" cy="2356485"/>
            <a:chOff x="604964" y="4082732"/>
            <a:chExt cx="3744595" cy="2356485"/>
          </a:xfrm>
        </p:grpSpPr>
        <p:sp>
          <p:nvSpPr>
            <p:cNvPr id="11" name="object 11"/>
            <p:cNvSpPr/>
            <p:nvPr/>
          </p:nvSpPr>
          <p:spPr>
            <a:xfrm>
              <a:off x="610361" y="4088130"/>
              <a:ext cx="3733800" cy="1149350"/>
            </a:xfrm>
            <a:custGeom>
              <a:avLst/>
              <a:gdLst/>
              <a:ahLst/>
              <a:cxnLst/>
              <a:rect l="l" t="t" r="r" b="b"/>
              <a:pathLst>
                <a:path w="3733800" h="1149350">
                  <a:moveTo>
                    <a:pt x="3542284" y="0"/>
                  </a:moveTo>
                  <a:lnTo>
                    <a:pt x="191515" y="0"/>
                  </a:lnTo>
                  <a:lnTo>
                    <a:pt x="147604" y="5057"/>
                  </a:lnTo>
                  <a:lnTo>
                    <a:pt x="107294" y="19462"/>
                  </a:lnTo>
                  <a:lnTo>
                    <a:pt x="71734" y="42067"/>
                  </a:lnTo>
                  <a:lnTo>
                    <a:pt x="42075" y="71724"/>
                  </a:lnTo>
                  <a:lnTo>
                    <a:pt x="19466" y="107283"/>
                  </a:lnTo>
                  <a:lnTo>
                    <a:pt x="5058" y="147596"/>
                  </a:lnTo>
                  <a:lnTo>
                    <a:pt x="0" y="191516"/>
                  </a:lnTo>
                  <a:lnTo>
                    <a:pt x="0" y="957580"/>
                  </a:lnTo>
                  <a:lnTo>
                    <a:pt x="5058" y="1001499"/>
                  </a:lnTo>
                  <a:lnTo>
                    <a:pt x="19466" y="1041812"/>
                  </a:lnTo>
                  <a:lnTo>
                    <a:pt x="42075" y="1077371"/>
                  </a:lnTo>
                  <a:lnTo>
                    <a:pt x="71734" y="1107028"/>
                  </a:lnTo>
                  <a:lnTo>
                    <a:pt x="107294" y="1129633"/>
                  </a:lnTo>
                  <a:lnTo>
                    <a:pt x="147604" y="1144038"/>
                  </a:lnTo>
                  <a:lnTo>
                    <a:pt x="191515" y="1149096"/>
                  </a:lnTo>
                  <a:lnTo>
                    <a:pt x="3542284" y="1149096"/>
                  </a:lnTo>
                  <a:lnTo>
                    <a:pt x="3586203" y="1144038"/>
                  </a:lnTo>
                  <a:lnTo>
                    <a:pt x="3626516" y="1129633"/>
                  </a:lnTo>
                  <a:lnTo>
                    <a:pt x="3662075" y="1107028"/>
                  </a:lnTo>
                  <a:lnTo>
                    <a:pt x="3691732" y="1077371"/>
                  </a:lnTo>
                  <a:lnTo>
                    <a:pt x="3714337" y="1041812"/>
                  </a:lnTo>
                  <a:lnTo>
                    <a:pt x="3728742" y="1001499"/>
                  </a:lnTo>
                  <a:lnTo>
                    <a:pt x="3733800" y="957580"/>
                  </a:lnTo>
                  <a:lnTo>
                    <a:pt x="3733800" y="191516"/>
                  </a:lnTo>
                  <a:lnTo>
                    <a:pt x="3728742" y="147596"/>
                  </a:lnTo>
                  <a:lnTo>
                    <a:pt x="3714337" y="107283"/>
                  </a:lnTo>
                  <a:lnTo>
                    <a:pt x="3691732" y="71724"/>
                  </a:lnTo>
                  <a:lnTo>
                    <a:pt x="3662075" y="42067"/>
                  </a:lnTo>
                  <a:lnTo>
                    <a:pt x="3626516" y="19462"/>
                  </a:lnTo>
                  <a:lnTo>
                    <a:pt x="3586203" y="5057"/>
                  </a:lnTo>
                  <a:lnTo>
                    <a:pt x="354228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10361" y="4088130"/>
              <a:ext cx="3733800" cy="1149350"/>
            </a:xfrm>
            <a:custGeom>
              <a:avLst/>
              <a:gdLst/>
              <a:ahLst/>
              <a:cxnLst/>
              <a:rect l="l" t="t" r="r" b="b"/>
              <a:pathLst>
                <a:path w="3733800" h="1149350">
                  <a:moveTo>
                    <a:pt x="0" y="191516"/>
                  </a:moveTo>
                  <a:lnTo>
                    <a:pt x="5058" y="147596"/>
                  </a:lnTo>
                  <a:lnTo>
                    <a:pt x="19466" y="107283"/>
                  </a:lnTo>
                  <a:lnTo>
                    <a:pt x="42075" y="71724"/>
                  </a:lnTo>
                  <a:lnTo>
                    <a:pt x="71734" y="42067"/>
                  </a:lnTo>
                  <a:lnTo>
                    <a:pt x="107294" y="19462"/>
                  </a:lnTo>
                  <a:lnTo>
                    <a:pt x="147604" y="5057"/>
                  </a:lnTo>
                  <a:lnTo>
                    <a:pt x="191515" y="0"/>
                  </a:lnTo>
                  <a:lnTo>
                    <a:pt x="3542284" y="0"/>
                  </a:lnTo>
                  <a:lnTo>
                    <a:pt x="3586203" y="5057"/>
                  </a:lnTo>
                  <a:lnTo>
                    <a:pt x="3626516" y="19462"/>
                  </a:lnTo>
                  <a:lnTo>
                    <a:pt x="3662075" y="42067"/>
                  </a:lnTo>
                  <a:lnTo>
                    <a:pt x="3691732" y="71724"/>
                  </a:lnTo>
                  <a:lnTo>
                    <a:pt x="3714337" y="107283"/>
                  </a:lnTo>
                  <a:lnTo>
                    <a:pt x="3728742" y="147596"/>
                  </a:lnTo>
                  <a:lnTo>
                    <a:pt x="3733800" y="191516"/>
                  </a:lnTo>
                  <a:lnTo>
                    <a:pt x="3733800" y="957580"/>
                  </a:lnTo>
                  <a:lnTo>
                    <a:pt x="3728742" y="1001499"/>
                  </a:lnTo>
                  <a:lnTo>
                    <a:pt x="3714337" y="1041812"/>
                  </a:lnTo>
                  <a:lnTo>
                    <a:pt x="3691732" y="1077371"/>
                  </a:lnTo>
                  <a:lnTo>
                    <a:pt x="3662075" y="1107028"/>
                  </a:lnTo>
                  <a:lnTo>
                    <a:pt x="3626516" y="1129633"/>
                  </a:lnTo>
                  <a:lnTo>
                    <a:pt x="3586203" y="1144038"/>
                  </a:lnTo>
                  <a:lnTo>
                    <a:pt x="3542284" y="1149096"/>
                  </a:lnTo>
                  <a:lnTo>
                    <a:pt x="191515" y="1149096"/>
                  </a:lnTo>
                  <a:lnTo>
                    <a:pt x="147604" y="1144038"/>
                  </a:lnTo>
                  <a:lnTo>
                    <a:pt x="107294" y="1129633"/>
                  </a:lnTo>
                  <a:lnTo>
                    <a:pt x="71734" y="1107028"/>
                  </a:lnTo>
                  <a:lnTo>
                    <a:pt x="42075" y="1077371"/>
                  </a:lnTo>
                  <a:lnTo>
                    <a:pt x="19466" y="1041812"/>
                  </a:lnTo>
                  <a:lnTo>
                    <a:pt x="5058" y="1001499"/>
                  </a:lnTo>
                  <a:lnTo>
                    <a:pt x="0" y="957580"/>
                  </a:lnTo>
                  <a:lnTo>
                    <a:pt x="0" y="191516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10361" y="5285994"/>
              <a:ext cx="3733800" cy="1148080"/>
            </a:xfrm>
            <a:custGeom>
              <a:avLst/>
              <a:gdLst/>
              <a:ahLst/>
              <a:cxnLst/>
              <a:rect l="l" t="t" r="r" b="b"/>
              <a:pathLst>
                <a:path w="3733800" h="1148079">
                  <a:moveTo>
                    <a:pt x="3542538" y="0"/>
                  </a:moveTo>
                  <a:lnTo>
                    <a:pt x="191261" y="0"/>
                  </a:lnTo>
                  <a:lnTo>
                    <a:pt x="147409" y="5049"/>
                  </a:lnTo>
                  <a:lnTo>
                    <a:pt x="107152" y="19434"/>
                  </a:lnTo>
                  <a:lnTo>
                    <a:pt x="71639" y="42007"/>
                  </a:lnTo>
                  <a:lnTo>
                    <a:pt x="42019" y="71623"/>
                  </a:lnTo>
                  <a:lnTo>
                    <a:pt x="19440" y="107135"/>
                  </a:lnTo>
                  <a:lnTo>
                    <a:pt x="5051" y="147397"/>
                  </a:lnTo>
                  <a:lnTo>
                    <a:pt x="0" y="191261"/>
                  </a:lnTo>
                  <a:lnTo>
                    <a:pt x="0" y="956309"/>
                  </a:lnTo>
                  <a:lnTo>
                    <a:pt x="5051" y="1000162"/>
                  </a:lnTo>
                  <a:lnTo>
                    <a:pt x="19440" y="1040419"/>
                  </a:lnTo>
                  <a:lnTo>
                    <a:pt x="42019" y="1075932"/>
                  </a:lnTo>
                  <a:lnTo>
                    <a:pt x="71639" y="1105552"/>
                  </a:lnTo>
                  <a:lnTo>
                    <a:pt x="107152" y="1128131"/>
                  </a:lnTo>
                  <a:lnTo>
                    <a:pt x="147409" y="1142520"/>
                  </a:lnTo>
                  <a:lnTo>
                    <a:pt x="191261" y="1147571"/>
                  </a:lnTo>
                  <a:lnTo>
                    <a:pt x="3542538" y="1147571"/>
                  </a:lnTo>
                  <a:lnTo>
                    <a:pt x="3586402" y="1142520"/>
                  </a:lnTo>
                  <a:lnTo>
                    <a:pt x="3626664" y="1128131"/>
                  </a:lnTo>
                  <a:lnTo>
                    <a:pt x="3662176" y="1105552"/>
                  </a:lnTo>
                  <a:lnTo>
                    <a:pt x="3691792" y="1075932"/>
                  </a:lnTo>
                  <a:lnTo>
                    <a:pt x="3714365" y="1040419"/>
                  </a:lnTo>
                  <a:lnTo>
                    <a:pt x="3728750" y="1000162"/>
                  </a:lnTo>
                  <a:lnTo>
                    <a:pt x="3733800" y="956309"/>
                  </a:lnTo>
                  <a:lnTo>
                    <a:pt x="3733800" y="191261"/>
                  </a:lnTo>
                  <a:lnTo>
                    <a:pt x="3728750" y="147397"/>
                  </a:lnTo>
                  <a:lnTo>
                    <a:pt x="3714365" y="107135"/>
                  </a:lnTo>
                  <a:lnTo>
                    <a:pt x="3691792" y="71623"/>
                  </a:lnTo>
                  <a:lnTo>
                    <a:pt x="3662176" y="42007"/>
                  </a:lnTo>
                  <a:lnTo>
                    <a:pt x="3626664" y="19434"/>
                  </a:lnTo>
                  <a:lnTo>
                    <a:pt x="3586402" y="5049"/>
                  </a:lnTo>
                  <a:lnTo>
                    <a:pt x="3542538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10361" y="5285994"/>
              <a:ext cx="3733800" cy="1148080"/>
            </a:xfrm>
            <a:custGeom>
              <a:avLst/>
              <a:gdLst/>
              <a:ahLst/>
              <a:cxnLst/>
              <a:rect l="l" t="t" r="r" b="b"/>
              <a:pathLst>
                <a:path w="3733800" h="1148079">
                  <a:moveTo>
                    <a:pt x="0" y="191261"/>
                  </a:moveTo>
                  <a:lnTo>
                    <a:pt x="5051" y="147397"/>
                  </a:lnTo>
                  <a:lnTo>
                    <a:pt x="19440" y="107135"/>
                  </a:lnTo>
                  <a:lnTo>
                    <a:pt x="42019" y="71623"/>
                  </a:lnTo>
                  <a:lnTo>
                    <a:pt x="71639" y="42007"/>
                  </a:lnTo>
                  <a:lnTo>
                    <a:pt x="107152" y="19434"/>
                  </a:lnTo>
                  <a:lnTo>
                    <a:pt x="147409" y="5049"/>
                  </a:lnTo>
                  <a:lnTo>
                    <a:pt x="191261" y="0"/>
                  </a:lnTo>
                  <a:lnTo>
                    <a:pt x="3542538" y="0"/>
                  </a:lnTo>
                  <a:lnTo>
                    <a:pt x="3586402" y="5049"/>
                  </a:lnTo>
                  <a:lnTo>
                    <a:pt x="3626664" y="19434"/>
                  </a:lnTo>
                  <a:lnTo>
                    <a:pt x="3662176" y="42007"/>
                  </a:lnTo>
                  <a:lnTo>
                    <a:pt x="3691792" y="71623"/>
                  </a:lnTo>
                  <a:lnTo>
                    <a:pt x="3714365" y="107135"/>
                  </a:lnTo>
                  <a:lnTo>
                    <a:pt x="3728750" y="147397"/>
                  </a:lnTo>
                  <a:lnTo>
                    <a:pt x="3733800" y="191261"/>
                  </a:lnTo>
                  <a:lnTo>
                    <a:pt x="3733800" y="956309"/>
                  </a:lnTo>
                  <a:lnTo>
                    <a:pt x="3728750" y="1000162"/>
                  </a:lnTo>
                  <a:lnTo>
                    <a:pt x="3714365" y="1040419"/>
                  </a:lnTo>
                  <a:lnTo>
                    <a:pt x="3691792" y="1075932"/>
                  </a:lnTo>
                  <a:lnTo>
                    <a:pt x="3662176" y="1105552"/>
                  </a:lnTo>
                  <a:lnTo>
                    <a:pt x="3626664" y="1128131"/>
                  </a:lnTo>
                  <a:lnTo>
                    <a:pt x="3586402" y="1142520"/>
                  </a:lnTo>
                  <a:lnTo>
                    <a:pt x="3542538" y="1147571"/>
                  </a:lnTo>
                  <a:lnTo>
                    <a:pt x="191261" y="1147571"/>
                  </a:lnTo>
                  <a:lnTo>
                    <a:pt x="147409" y="1142520"/>
                  </a:lnTo>
                  <a:lnTo>
                    <a:pt x="107152" y="1128131"/>
                  </a:lnTo>
                  <a:lnTo>
                    <a:pt x="71639" y="1105552"/>
                  </a:lnTo>
                  <a:lnTo>
                    <a:pt x="42019" y="1075932"/>
                  </a:lnTo>
                  <a:lnTo>
                    <a:pt x="19440" y="1040419"/>
                  </a:lnTo>
                  <a:lnTo>
                    <a:pt x="5051" y="1000162"/>
                  </a:lnTo>
                  <a:lnTo>
                    <a:pt x="0" y="956309"/>
                  </a:lnTo>
                  <a:lnTo>
                    <a:pt x="0" y="191261"/>
                  </a:lnTo>
                  <a:close/>
                </a:path>
              </a:pathLst>
            </a:custGeom>
            <a:ln w="10794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241906" y="4387088"/>
            <a:ext cx="2908935" cy="1966308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 marR="5080">
              <a:lnSpc>
                <a:spcPts val="1760"/>
              </a:lnSpc>
              <a:spcBef>
                <a:spcPts val="395"/>
              </a:spcBef>
            </a:pP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Each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segmental</a:t>
            </a:r>
            <a:r>
              <a:rPr sz="17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bronchus</a:t>
            </a:r>
            <a:r>
              <a:rPr sz="17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divides </a:t>
            </a:r>
            <a:r>
              <a:rPr sz="1700" spc="-4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repeatedly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into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bronchioles.</a:t>
            </a: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 marL="12700" marR="11430">
              <a:lnSpc>
                <a:spcPct val="86300"/>
              </a:lnSpc>
            </a:pP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Bronchioles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divide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into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terminal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bronchioles,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which</a:t>
            </a:r>
            <a:r>
              <a:rPr sz="17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show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 delicate </a:t>
            </a:r>
            <a:r>
              <a:rPr sz="1700" spc="-4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outpouchings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‘the respiratory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bronchioles’.</a:t>
            </a:r>
            <a:endParaRPr sz="1700">
              <a:latin typeface="Times New Roman"/>
              <a:cs typeface="Times New Roman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241906" y="760412"/>
            <a:ext cx="7283095" cy="862584"/>
            <a:chOff x="604964" y="280352"/>
            <a:chExt cx="7935595" cy="1134110"/>
          </a:xfrm>
        </p:grpSpPr>
        <p:sp>
          <p:nvSpPr>
            <p:cNvPr id="17" name="object 17"/>
            <p:cNvSpPr/>
            <p:nvPr/>
          </p:nvSpPr>
          <p:spPr>
            <a:xfrm>
              <a:off x="610361" y="285750"/>
              <a:ext cx="7924800" cy="1123315"/>
            </a:xfrm>
            <a:custGeom>
              <a:avLst/>
              <a:gdLst/>
              <a:ahLst/>
              <a:cxnLst/>
              <a:rect l="l" t="t" r="r" b="b"/>
              <a:pathLst>
                <a:path w="7924800" h="1123315">
                  <a:moveTo>
                    <a:pt x="7737602" y="0"/>
                  </a:moveTo>
                  <a:lnTo>
                    <a:pt x="187197" y="0"/>
                  </a:lnTo>
                  <a:lnTo>
                    <a:pt x="137431" y="6687"/>
                  </a:lnTo>
                  <a:lnTo>
                    <a:pt x="92713" y="25559"/>
                  </a:lnTo>
                  <a:lnTo>
                    <a:pt x="54827" y="54832"/>
                  </a:lnTo>
                  <a:lnTo>
                    <a:pt x="25557" y="92719"/>
                  </a:lnTo>
                  <a:lnTo>
                    <a:pt x="6686" y="137436"/>
                  </a:lnTo>
                  <a:lnTo>
                    <a:pt x="0" y="187198"/>
                  </a:lnTo>
                  <a:lnTo>
                    <a:pt x="0" y="935989"/>
                  </a:lnTo>
                  <a:lnTo>
                    <a:pt x="6686" y="985751"/>
                  </a:lnTo>
                  <a:lnTo>
                    <a:pt x="25557" y="1030468"/>
                  </a:lnTo>
                  <a:lnTo>
                    <a:pt x="54827" y="1068355"/>
                  </a:lnTo>
                  <a:lnTo>
                    <a:pt x="92713" y="1097628"/>
                  </a:lnTo>
                  <a:lnTo>
                    <a:pt x="137431" y="1116500"/>
                  </a:lnTo>
                  <a:lnTo>
                    <a:pt x="187197" y="1123188"/>
                  </a:lnTo>
                  <a:lnTo>
                    <a:pt x="7737602" y="1123188"/>
                  </a:lnTo>
                  <a:lnTo>
                    <a:pt x="7787363" y="1116500"/>
                  </a:lnTo>
                  <a:lnTo>
                    <a:pt x="7832080" y="1097628"/>
                  </a:lnTo>
                  <a:lnTo>
                    <a:pt x="7869967" y="1068355"/>
                  </a:lnTo>
                  <a:lnTo>
                    <a:pt x="7899240" y="1030468"/>
                  </a:lnTo>
                  <a:lnTo>
                    <a:pt x="7918112" y="985751"/>
                  </a:lnTo>
                  <a:lnTo>
                    <a:pt x="7924800" y="935989"/>
                  </a:lnTo>
                  <a:lnTo>
                    <a:pt x="7924800" y="187198"/>
                  </a:lnTo>
                  <a:lnTo>
                    <a:pt x="7918112" y="137436"/>
                  </a:lnTo>
                  <a:lnTo>
                    <a:pt x="7899240" y="92719"/>
                  </a:lnTo>
                  <a:lnTo>
                    <a:pt x="7869967" y="54832"/>
                  </a:lnTo>
                  <a:lnTo>
                    <a:pt x="7832080" y="25559"/>
                  </a:lnTo>
                  <a:lnTo>
                    <a:pt x="7787363" y="6687"/>
                  </a:lnTo>
                  <a:lnTo>
                    <a:pt x="773760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10361" y="285750"/>
              <a:ext cx="7924800" cy="1123315"/>
            </a:xfrm>
            <a:custGeom>
              <a:avLst/>
              <a:gdLst/>
              <a:ahLst/>
              <a:cxnLst/>
              <a:rect l="l" t="t" r="r" b="b"/>
              <a:pathLst>
                <a:path w="7924800" h="1123315">
                  <a:moveTo>
                    <a:pt x="0" y="187198"/>
                  </a:moveTo>
                  <a:lnTo>
                    <a:pt x="6686" y="137436"/>
                  </a:lnTo>
                  <a:lnTo>
                    <a:pt x="25557" y="92719"/>
                  </a:lnTo>
                  <a:lnTo>
                    <a:pt x="54827" y="54832"/>
                  </a:lnTo>
                  <a:lnTo>
                    <a:pt x="92713" y="25559"/>
                  </a:lnTo>
                  <a:lnTo>
                    <a:pt x="137431" y="6687"/>
                  </a:lnTo>
                  <a:lnTo>
                    <a:pt x="187197" y="0"/>
                  </a:lnTo>
                  <a:lnTo>
                    <a:pt x="7737602" y="0"/>
                  </a:lnTo>
                  <a:lnTo>
                    <a:pt x="7787363" y="6687"/>
                  </a:lnTo>
                  <a:lnTo>
                    <a:pt x="7832080" y="25559"/>
                  </a:lnTo>
                  <a:lnTo>
                    <a:pt x="7869967" y="54832"/>
                  </a:lnTo>
                  <a:lnTo>
                    <a:pt x="7899240" y="92719"/>
                  </a:lnTo>
                  <a:lnTo>
                    <a:pt x="7918112" y="137436"/>
                  </a:lnTo>
                  <a:lnTo>
                    <a:pt x="7924800" y="187198"/>
                  </a:lnTo>
                  <a:lnTo>
                    <a:pt x="7924800" y="935989"/>
                  </a:lnTo>
                  <a:lnTo>
                    <a:pt x="7918112" y="985751"/>
                  </a:lnTo>
                  <a:lnTo>
                    <a:pt x="7899240" y="1030468"/>
                  </a:lnTo>
                  <a:lnTo>
                    <a:pt x="7869967" y="1068355"/>
                  </a:lnTo>
                  <a:lnTo>
                    <a:pt x="7832080" y="1097628"/>
                  </a:lnTo>
                  <a:lnTo>
                    <a:pt x="7787363" y="1116500"/>
                  </a:lnTo>
                  <a:lnTo>
                    <a:pt x="7737602" y="1123188"/>
                  </a:lnTo>
                  <a:lnTo>
                    <a:pt x="187197" y="1123188"/>
                  </a:lnTo>
                  <a:lnTo>
                    <a:pt x="137431" y="1116500"/>
                  </a:lnTo>
                  <a:lnTo>
                    <a:pt x="92713" y="1097628"/>
                  </a:lnTo>
                  <a:lnTo>
                    <a:pt x="54827" y="1068355"/>
                  </a:lnTo>
                  <a:lnTo>
                    <a:pt x="25557" y="1030468"/>
                  </a:lnTo>
                  <a:lnTo>
                    <a:pt x="6686" y="985751"/>
                  </a:lnTo>
                  <a:lnTo>
                    <a:pt x="0" y="935989"/>
                  </a:lnTo>
                  <a:lnTo>
                    <a:pt x="0" y="18719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229964" y="786003"/>
            <a:ext cx="7289165" cy="75692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905375" algn="l"/>
              </a:tabLst>
            </a:pPr>
            <a:r>
              <a:rPr sz="4800" dirty="0">
                <a:solidFill>
                  <a:schemeClr val="bg1"/>
                </a:solidFill>
                <a:latin typeface="Times New Roman"/>
                <a:cs typeface="Times New Roman"/>
              </a:rPr>
              <a:t>Bronchopulmonary	Segments</a:t>
            </a:r>
          </a:p>
        </p:txBody>
      </p:sp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4600" y="2436876"/>
            <a:ext cx="3733800" cy="244144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28965" y="1682432"/>
            <a:ext cx="3744595" cy="2352040"/>
            <a:chOff x="604964" y="1682432"/>
            <a:chExt cx="3744595" cy="2352040"/>
          </a:xfrm>
        </p:grpSpPr>
        <p:sp>
          <p:nvSpPr>
            <p:cNvPr id="3" name="object 3"/>
            <p:cNvSpPr/>
            <p:nvPr/>
          </p:nvSpPr>
          <p:spPr>
            <a:xfrm>
              <a:off x="610361" y="1687830"/>
              <a:ext cx="3733800" cy="2341245"/>
            </a:xfrm>
            <a:custGeom>
              <a:avLst/>
              <a:gdLst/>
              <a:ahLst/>
              <a:cxnLst/>
              <a:rect l="l" t="t" r="r" b="b"/>
              <a:pathLst>
                <a:path w="3733800" h="2341245">
                  <a:moveTo>
                    <a:pt x="3343655" y="0"/>
                  </a:moveTo>
                  <a:lnTo>
                    <a:pt x="390144" y="0"/>
                  </a:lnTo>
                  <a:lnTo>
                    <a:pt x="341205" y="3038"/>
                  </a:lnTo>
                  <a:lnTo>
                    <a:pt x="294081" y="11912"/>
                  </a:lnTo>
                  <a:lnTo>
                    <a:pt x="249136" y="26255"/>
                  </a:lnTo>
                  <a:lnTo>
                    <a:pt x="206736" y="45701"/>
                  </a:lnTo>
                  <a:lnTo>
                    <a:pt x="167247" y="69887"/>
                  </a:lnTo>
                  <a:lnTo>
                    <a:pt x="131034" y="98446"/>
                  </a:lnTo>
                  <a:lnTo>
                    <a:pt x="98464" y="131014"/>
                  </a:lnTo>
                  <a:lnTo>
                    <a:pt x="69901" y="167225"/>
                  </a:lnTo>
                  <a:lnTo>
                    <a:pt x="45711" y="206713"/>
                  </a:lnTo>
                  <a:lnTo>
                    <a:pt x="26261" y="249115"/>
                  </a:lnTo>
                  <a:lnTo>
                    <a:pt x="11915" y="294064"/>
                  </a:lnTo>
                  <a:lnTo>
                    <a:pt x="3039" y="341195"/>
                  </a:lnTo>
                  <a:lnTo>
                    <a:pt x="0" y="390144"/>
                  </a:lnTo>
                  <a:lnTo>
                    <a:pt x="0" y="1950720"/>
                  </a:lnTo>
                  <a:lnTo>
                    <a:pt x="3039" y="1999668"/>
                  </a:lnTo>
                  <a:lnTo>
                    <a:pt x="11915" y="2046799"/>
                  </a:lnTo>
                  <a:lnTo>
                    <a:pt x="26261" y="2091748"/>
                  </a:lnTo>
                  <a:lnTo>
                    <a:pt x="45711" y="2134150"/>
                  </a:lnTo>
                  <a:lnTo>
                    <a:pt x="69901" y="2173638"/>
                  </a:lnTo>
                  <a:lnTo>
                    <a:pt x="98464" y="2209849"/>
                  </a:lnTo>
                  <a:lnTo>
                    <a:pt x="131034" y="2242417"/>
                  </a:lnTo>
                  <a:lnTo>
                    <a:pt x="167247" y="2270976"/>
                  </a:lnTo>
                  <a:lnTo>
                    <a:pt x="206736" y="2295162"/>
                  </a:lnTo>
                  <a:lnTo>
                    <a:pt x="249136" y="2314608"/>
                  </a:lnTo>
                  <a:lnTo>
                    <a:pt x="294081" y="2328951"/>
                  </a:lnTo>
                  <a:lnTo>
                    <a:pt x="341205" y="2337825"/>
                  </a:lnTo>
                  <a:lnTo>
                    <a:pt x="390144" y="2340864"/>
                  </a:lnTo>
                  <a:lnTo>
                    <a:pt x="3343655" y="2340864"/>
                  </a:lnTo>
                  <a:lnTo>
                    <a:pt x="3392604" y="2337825"/>
                  </a:lnTo>
                  <a:lnTo>
                    <a:pt x="3439735" y="2328951"/>
                  </a:lnTo>
                  <a:lnTo>
                    <a:pt x="3484684" y="2314608"/>
                  </a:lnTo>
                  <a:lnTo>
                    <a:pt x="3527086" y="2295162"/>
                  </a:lnTo>
                  <a:lnTo>
                    <a:pt x="3566574" y="2270976"/>
                  </a:lnTo>
                  <a:lnTo>
                    <a:pt x="3602785" y="2242417"/>
                  </a:lnTo>
                  <a:lnTo>
                    <a:pt x="3635353" y="2209849"/>
                  </a:lnTo>
                  <a:lnTo>
                    <a:pt x="3663912" y="2173638"/>
                  </a:lnTo>
                  <a:lnTo>
                    <a:pt x="3688098" y="2134150"/>
                  </a:lnTo>
                  <a:lnTo>
                    <a:pt x="3707544" y="2091748"/>
                  </a:lnTo>
                  <a:lnTo>
                    <a:pt x="3721887" y="2046799"/>
                  </a:lnTo>
                  <a:lnTo>
                    <a:pt x="3730761" y="1999668"/>
                  </a:lnTo>
                  <a:lnTo>
                    <a:pt x="3733800" y="1950720"/>
                  </a:lnTo>
                  <a:lnTo>
                    <a:pt x="3733800" y="390144"/>
                  </a:lnTo>
                  <a:lnTo>
                    <a:pt x="3730761" y="341195"/>
                  </a:lnTo>
                  <a:lnTo>
                    <a:pt x="3721887" y="294064"/>
                  </a:lnTo>
                  <a:lnTo>
                    <a:pt x="3707544" y="249115"/>
                  </a:lnTo>
                  <a:lnTo>
                    <a:pt x="3688098" y="206713"/>
                  </a:lnTo>
                  <a:lnTo>
                    <a:pt x="3663912" y="167225"/>
                  </a:lnTo>
                  <a:lnTo>
                    <a:pt x="3635353" y="131014"/>
                  </a:lnTo>
                  <a:lnTo>
                    <a:pt x="3602785" y="98446"/>
                  </a:lnTo>
                  <a:lnTo>
                    <a:pt x="3566574" y="69887"/>
                  </a:lnTo>
                  <a:lnTo>
                    <a:pt x="3527086" y="45701"/>
                  </a:lnTo>
                  <a:lnTo>
                    <a:pt x="3484684" y="26255"/>
                  </a:lnTo>
                  <a:lnTo>
                    <a:pt x="3439735" y="11912"/>
                  </a:lnTo>
                  <a:lnTo>
                    <a:pt x="3392604" y="3038"/>
                  </a:lnTo>
                  <a:lnTo>
                    <a:pt x="3343655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0361" y="1687830"/>
              <a:ext cx="3733800" cy="2341245"/>
            </a:xfrm>
            <a:custGeom>
              <a:avLst/>
              <a:gdLst/>
              <a:ahLst/>
              <a:cxnLst/>
              <a:rect l="l" t="t" r="r" b="b"/>
              <a:pathLst>
                <a:path w="3733800" h="2341245">
                  <a:moveTo>
                    <a:pt x="0" y="390144"/>
                  </a:moveTo>
                  <a:lnTo>
                    <a:pt x="3039" y="341195"/>
                  </a:lnTo>
                  <a:lnTo>
                    <a:pt x="11915" y="294064"/>
                  </a:lnTo>
                  <a:lnTo>
                    <a:pt x="26261" y="249115"/>
                  </a:lnTo>
                  <a:lnTo>
                    <a:pt x="45711" y="206713"/>
                  </a:lnTo>
                  <a:lnTo>
                    <a:pt x="69901" y="167225"/>
                  </a:lnTo>
                  <a:lnTo>
                    <a:pt x="98464" y="131014"/>
                  </a:lnTo>
                  <a:lnTo>
                    <a:pt x="131034" y="98446"/>
                  </a:lnTo>
                  <a:lnTo>
                    <a:pt x="167247" y="69887"/>
                  </a:lnTo>
                  <a:lnTo>
                    <a:pt x="206736" y="45701"/>
                  </a:lnTo>
                  <a:lnTo>
                    <a:pt x="249136" y="26255"/>
                  </a:lnTo>
                  <a:lnTo>
                    <a:pt x="294081" y="11912"/>
                  </a:lnTo>
                  <a:lnTo>
                    <a:pt x="341205" y="3038"/>
                  </a:lnTo>
                  <a:lnTo>
                    <a:pt x="390144" y="0"/>
                  </a:lnTo>
                  <a:lnTo>
                    <a:pt x="3343655" y="0"/>
                  </a:lnTo>
                  <a:lnTo>
                    <a:pt x="3392604" y="3038"/>
                  </a:lnTo>
                  <a:lnTo>
                    <a:pt x="3439735" y="11912"/>
                  </a:lnTo>
                  <a:lnTo>
                    <a:pt x="3484684" y="26255"/>
                  </a:lnTo>
                  <a:lnTo>
                    <a:pt x="3527086" y="45701"/>
                  </a:lnTo>
                  <a:lnTo>
                    <a:pt x="3566574" y="69887"/>
                  </a:lnTo>
                  <a:lnTo>
                    <a:pt x="3602785" y="98446"/>
                  </a:lnTo>
                  <a:lnTo>
                    <a:pt x="3635353" y="131014"/>
                  </a:lnTo>
                  <a:lnTo>
                    <a:pt x="3663912" y="167225"/>
                  </a:lnTo>
                  <a:lnTo>
                    <a:pt x="3688098" y="206713"/>
                  </a:lnTo>
                  <a:lnTo>
                    <a:pt x="3707544" y="249115"/>
                  </a:lnTo>
                  <a:lnTo>
                    <a:pt x="3721887" y="294064"/>
                  </a:lnTo>
                  <a:lnTo>
                    <a:pt x="3730761" y="341195"/>
                  </a:lnTo>
                  <a:lnTo>
                    <a:pt x="3733800" y="390144"/>
                  </a:lnTo>
                  <a:lnTo>
                    <a:pt x="3733800" y="1950720"/>
                  </a:lnTo>
                  <a:lnTo>
                    <a:pt x="3730761" y="1999668"/>
                  </a:lnTo>
                  <a:lnTo>
                    <a:pt x="3721887" y="2046799"/>
                  </a:lnTo>
                  <a:lnTo>
                    <a:pt x="3707544" y="2091748"/>
                  </a:lnTo>
                  <a:lnTo>
                    <a:pt x="3688098" y="2134150"/>
                  </a:lnTo>
                  <a:lnTo>
                    <a:pt x="3663912" y="2173638"/>
                  </a:lnTo>
                  <a:lnTo>
                    <a:pt x="3635353" y="2209849"/>
                  </a:lnTo>
                  <a:lnTo>
                    <a:pt x="3602785" y="2242417"/>
                  </a:lnTo>
                  <a:lnTo>
                    <a:pt x="3566574" y="2270976"/>
                  </a:lnTo>
                  <a:lnTo>
                    <a:pt x="3527086" y="2295162"/>
                  </a:lnTo>
                  <a:lnTo>
                    <a:pt x="3484684" y="2314608"/>
                  </a:lnTo>
                  <a:lnTo>
                    <a:pt x="3439735" y="2328951"/>
                  </a:lnTo>
                  <a:lnTo>
                    <a:pt x="3392604" y="2337825"/>
                  </a:lnTo>
                  <a:lnTo>
                    <a:pt x="3343655" y="2340864"/>
                  </a:lnTo>
                  <a:lnTo>
                    <a:pt x="390144" y="2340864"/>
                  </a:lnTo>
                  <a:lnTo>
                    <a:pt x="341205" y="2337825"/>
                  </a:lnTo>
                  <a:lnTo>
                    <a:pt x="294081" y="2328951"/>
                  </a:lnTo>
                  <a:lnTo>
                    <a:pt x="249136" y="2314608"/>
                  </a:lnTo>
                  <a:lnTo>
                    <a:pt x="206736" y="2295162"/>
                  </a:lnTo>
                  <a:lnTo>
                    <a:pt x="167247" y="2270976"/>
                  </a:lnTo>
                  <a:lnTo>
                    <a:pt x="131034" y="2242417"/>
                  </a:lnTo>
                  <a:lnTo>
                    <a:pt x="98464" y="2209849"/>
                  </a:lnTo>
                  <a:lnTo>
                    <a:pt x="69901" y="2173638"/>
                  </a:lnTo>
                  <a:lnTo>
                    <a:pt x="45711" y="2134150"/>
                  </a:lnTo>
                  <a:lnTo>
                    <a:pt x="26261" y="2091748"/>
                  </a:lnTo>
                  <a:lnTo>
                    <a:pt x="11915" y="2046799"/>
                  </a:lnTo>
                  <a:lnTo>
                    <a:pt x="3039" y="1999668"/>
                  </a:lnTo>
                  <a:lnTo>
                    <a:pt x="0" y="1950720"/>
                  </a:lnTo>
                  <a:lnTo>
                    <a:pt x="0" y="390144"/>
                  </a:lnTo>
                  <a:close/>
                </a:path>
              </a:pathLst>
            </a:custGeom>
            <a:ln w="10794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2459" y="1940052"/>
              <a:ext cx="2332481" cy="64846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2459" y="2255520"/>
              <a:ext cx="2782062" cy="64846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2459" y="2570988"/>
              <a:ext cx="3289554" cy="64846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2459" y="2886456"/>
              <a:ext cx="3137154" cy="64846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2459" y="3201924"/>
              <a:ext cx="2029205" cy="648462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2128965" y="4093400"/>
            <a:ext cx="3744595" cy="2352040"/>
            <a:chOff x="604964" y="4093400"/>
            <a:chExt cx="3744595" cy="2352040"/>
          </a:xfrm>
        </p:grpSpPr>
        <p:sp>
          <p:nvSpPr>
            <p:cNvPr id="11" name="object 11"/>
            <p:cNvSpPr/>
            <p:nvPr/>
          </p:nvSpPr>
          <p:spPr>
            <a:xfrm>
              <a:off x="610361" y="4098798"/>
              <a:ext cx="3733800" cy="2341245"/>
            </a:xfrm>
            <a:custGeom>
              <a:avLst/>
              <a:gdLst/>
              <a:ahLst/>
              <a:cxnLst/>
              <a:rect l="l" t="t" r="r" b="b"/>
              <a:pathLst>
                <a:path w="3733800" h="2341245">
                  <a:moveTo>
                    <a:pt x="3343655" y="0"/>
                  </a:moveTo>
                  <a:lnTo>
                    <a:pt x="390144" y="0"/>
                  </a:lnTo>
                  <a:lnTo>
                    <a:pt x="341205" y="3038"/>
                  </a:lnTo>
                  <a:lnTo>
                    <a:pt x="294081" y="11912"/>
                  </a:lnTo>
                  <a:lnTo>
                    <a:pt x="249136" y="26255"/>
                  </a:lnTo>
                  <a:lnTo>
                    <a:pt x="206736" y="45701"/>
                  </a:lnTo>
                  <a:lnTo>
                    <a:pt x="167247" y="69887"/>
                  </a:lnTo>
                  <a:lnTo>
                    <a:pt x="131034" y="98446"/>
                  </a:lnTo>
                  <a:lnTo>
                    <a:pt x="98464" y="131014"/>
                  </a:lnTo>
                  <a:lnTo>
                    <a:pt x="69901" y="167225"/>
                  </a:lnTo>
                  <a:lnTo>
                    <a:pt x="45711" y="206713"/>
                  </a:lnTo>
                  <a:lnTo>
                    <a:pt x="26261" y="249115"/>
                  </a:lnTo>
                  <a:lnTo>
                    <a:pt x="11915" y="294064"/>
                  </a:lnTo>
                  <a:lnTo>
                    <a:pt x="3039" y="341195"/>
                  </a:lnTo>
                  <a:lnTo>
                    <a:pt x="0" y="390144"/>
                  </a:lnTo>
                  <a:lnTo>
                    <a:pt x="0" y="1950707"/>
                  </a:lnTo>
                  <a:lnTo>
                    <a:pt x="3039" y="1999648"/>
                  </a:lnTo>
                  <a:lnTo>
                    <a:pt x="11915" y="2046775"/>
                  </a:lnTo>
                  <a:lnTo>
                    <a:pt x="26261" y="2091722"/>
                  </a:lnTo>
                  <a:lnTo>
                    <a:pt x="45711" y="2134123"/>
                  </a:lnTo>
                  <a:lnTo>
                    <a:pt x="69901" y="2173613"/>
                  </a:lnTo>
                  <a:lnTo>
                    <a:pt x="98464" y="2209827"/>
                  </a:lnTo>
                  <a:lnTo>
                    <a:pt x="131034" y="2242398"/>
                  </a:lnTo>
                  <a:lnTo>
                    <a:pt x="167247" y="2270961"/>
                  </a:lnTo>
                  <a:lnTo>
                    <a:pt x="206736" y="2295151"/>
                  </a:lnTo>
                  <a:lnTo>
                    <a:pt x="249136" y="2314602"/>
                  </a:lnTo>
                  <a:lnTo>
                    <a:pt x="294081" y="2328948"/>
                  </a:lnTo>
                  <a:lnTo>
                    <a:pt x="341205" y="2337824"/>
                  </a:lnTo>
                  <a:lnTo>
                    <a:pt x="390144" y="2340864"/>
                  </a:lnTo>
                  <a:lnTo>
                    <a:pt x="3343655" y="2340864"/>
                  </a:lnTo>
                  <a:lnTo>
                    <a:pt x="3392604" y="2337824"/>
                  </a:lnTo>
                  <a:lnTo>
                    <a:pt x="3439735" y="2328948"/>
                  </a:lnTo>
                  <a:lnTo>
                    <a:pt x="3484684" y="2314602"/>
                  </a:lnTo>
                  <a:lnTo>
                    <a:pt x="3527086" y="2295151"/>
                  </a:lnTo>
                  <a:lnTo>
                    <a:pt x="3566574" y="2270961"/>
                  </a:lnTo>
                  <a:lnTo>
                    <a:pt x="3602785" y="2242398"/>
                  </a:lnTo>
                  <a:lnTo>
                    <a:pt x="3635353" y="2209827"/>
                  </a:lnTo>
                  <a:lnTo>
                    <a:pt x="3663912" y="2173613"/>
                  </a:lnTo>
                  <a:lnTo>
                    <a:pt x="3688098" y="2134123"/>
                  </a:lnTo>
                  <a:lnTo>
                    <a:pt x="3707544" y="2091722"/>
                  </a:lnTo>
                  <a:lnTo>
                    <a:pt x="3721887" y="2046775"/>
                  </a:lnTo>
                  <a:lnTo>
                    <a:pt x="3730761" y="1999648"/>
                  </a:lnTo>
                  <a:lnTo>
                    <a:pt x="3733800" y="1950707"/>
                  </a:lnTo>
                  <a:lnTo>
                    <a:pt x="3733800" y="390144"/>
                  </a:lnTo>
                  <a:lnTo>
                    <a:pt x="3730761" y="341195"/>
                  </a:lnTo>
                  <a:lnTo>
                    <a:pt x="3721887" y="294064"/>
                  </a:lnTo>
                  <a:lnTo>
                    <a:pt x="3707544" y="249115"/>
                  </a:lnTo>
                  <a:lnTo>
                    <a:pt x="3688098" y="206713"/>
                  </a:lnTo>
                  <a:lnTo>
                    <a:pt x="3663912" y="167225"/>
                  </a:lnTo>
                  <a:lnTo>
                    <a:pt x="3635353" y="131014"/>
                  </a:lnTo>
                  <a:lnTo>
                    <a:pt x="3602785" y="98446"/>
                  </a:lnTo>
                  <a:lnTo>
                    <a:pt x="3566574" y="69887"/>
                  </a:lnTo>
                  <a:lnTo>
                    <a:pt x="3527086" y="45701"/>
                  </a:lnTo>
                  <a:lnTo>
                    <a:pt x="3484684" y="26255"/>
                  </a:lnTo>
                  <a:lnTo>
                    <a:pt x="3439735" y="11912"/>
                  </a:lnTo>
                  <a:lnTo>
                    <a:pt x="3392604" y="3038"/>
                  </a:lnTo>
                  <a:lnTo>
                    <a:pt x="3343655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10361" y="4098798"/>
              <a:ext cx="3733800" cy="2341245"/>
            </a:xfrm>
            <a:custGeom>
              <a:avLst/>
              <a:gdLst/>
              <a:ahLst/>
              <a:cxnLst/>
              <a:rect l="l" t="t" r="r" b="b"/>
              <a:pathLst>
                <a:path w="3733800" h="2341245">
                  <a:moveTo>
                    <a:pt x="0" y="390144"/>
                  </a:moveTo>
                  <a:lnTo>
                    <a:pt x="3039" y="341195"/>
                  </a:lnTo>
                  <a:lnTo>
                    <a:pt x="11915" y="294064"/>
                  </a:lnTo>
                  <a:lnTo>
                    <a:pt x="26261" y="249115"/>
                  </a:lnTo>
                  <a:lnTo>
                    <a:pt x="45711" y="206713"/>
                  </a:lnTo>
                  <a:lnTo>
                    <a:pt x="69901" y="167225"/>
                  </a:lnTo>
                  <a:lnTo>
                    <a:pt x="98464" y="131014"/>
                  </a:lnTo>
                  <a:lnTo>
                    <a:pt x="131034" y="98446"/>
                  </a:lnTo>
                  <a:lnTo>
                    <a:pt x="167247" y="69887"/>
                  </a:lnTo>
                  <a:lnTo>
                    <a:pt x="206736" y="45701"/>
                  </a:lnTo>
                  <a:lnTo>
                    <a:pt x="249136" y="26255"/>
                  </a:lnTo>
                  <a:lnTo>
                    <a:pt x="294081" y="11912"/>
                  </a:lnTo>
                  <a:lnTo>
                    <a:pt x="341205" y="3038"/>
                  </a:lnTo>
                  <a:lnTo>
                    <a:pt x="390144" y="0"/>
                  </a:lnTo>
                  <a:lnTo>
                    <a:pt x="3343655" y="0"/>
                  </a:lnTo>
                  <a:lnTo>
                    <a:pt x="3392604" y="3038"/>
                  </a:lnTo>
                  <a:lnTo>
                    <a:pt x="3439735" y="11912"/>
                  </a:lnTo>
                  <a:lnTo>
                    <a:pt x="3484684" y="26255"/>
                  </a:lnTo>
                  <a:lnTo>
                    <a:pt x="3527086" y="45701"/>
                  </a:lnTo>
                  <a:lnTo>
                    <a:pt x="3566574" y="69887"/>
                  </a:lnTo>
                  <a:lnTo>
                    <a:pt x="3602785" y="98446"/>
                  </a:lnTo>
                  <a:lnTo>
                    <a:pt x="3635353" y="131014"/>
                  </a:lnTo>
                  <a:lnTo>
                    <a:pt x="3663912" y="167225"/>
                  </a:lnTo>
                  <a:lnTo>
                    <a:pt x="3688098" y="206713"/>
                  </a:lnTo>
                  <a:lnTo>
                    <a:pt x="3707544" y="249115"/>
                  </a:lnTo>
                  <a:lnTo>
                    <a:pt x="3721887" y="294064"/>
                  </a:lnTo>
                  <a:lnTo>
                    <a:pt x="3730761" y="341195"/>
                  </a:lnTo>
                  <a:lnTo>
                    <a:pt x="3733800" y="390144"/>
                  </a:lnTo>
                  <a:lnTo>
                    <a:pt x="3733800" y="1950707"/>
                  </a:lnTo>
                  <a:lnTo>
                    <a:pt x="3730761" y="1999648"/>
                  </a:lnTo>
                  <a:lnTo>
                    <a:pt x="3721887" y="2046775"/>
                  </a:lnTo>
                  <a:lnTo>
                    <a:pt x="3707544" y="2091722"/>
                  </a:lnTo>
                  <a:lnTo>
                    <a:pt x="3688098" y="2134123"/>
                  </a:lnTo>
                  <a:lnTo>
                    <a:pt x="3663912" y="2173613"/>
                  </a:lnTo>
                  <a:lnTo>
                    <a:pt x="3635353" y="2209827"/>
                  </a:lnTo>
                  <a:lnTo>
                    <a:pt x="3602785" y="2242398"/>
                  </a:lnTo>
                  <a:lnTo>
                    <a:pt x="3566574" y="2270961"/>
                  </a:lnTo>
                  <a:lnTo>
                    <a:pt x="3527086" y="2295151"/>
                  </a:lnTo>
                  <a:lnTo>
                    <a:pt x="3484684" y="2314602"/>
                  </a:lnTo>
                  <a:lnTo>
                    <a:pt x="3439735" y="2328948"/>
                  </a:lnTo>
                  <a:lnTo>
                    <a:pt x="3392604" y="2337824"/>
                  </a:lnTo>
                  <a:lnTo>
                    <a:pt x="3343655" y="2340864"/>
                  </a:lnTo>
                  <a:lnTo>
                    <a:pt x="390144" y="2340864"/>
                  </a:lnTo>
                  <a:lnTo>
                    <a:pt x="341205" y="2337824"/>
                  </a:lnTo>
                  <a:lnTo>
                    <a:pt x="294081" y="2328948"/>
                  </a:lnTo>
                  <a:lnTo>
                    <a:pt x="249136" y="2314602"/>
                  </a:lnTo>
                  <a:lnTo>
                    <a:pt x="206736" y="2295151"/>
                  </a:lnTo>
                  <a:lnTo>
                    <a:pt x="167247" y="2270961"/>
                  </a:lnTo>
                  <a:lnTo>
                    <a:pt x="131034" y="2242398"/>
                  </a:lnTo>
                  <a:lnTo>
                    <a:pt x="98464" y="2209827"/>
                  </a:lnTo>
                  <a:lnTo>
                    <a:pt x="69901" y="2173613"/>
                  </a:lnTo>
                  <a:lnTo>
                    <a:pt x="45711" y="2134123"/>
                  </a:lnTo>
                  <a:lnTo>
                    <a:pt x="26261" y="2091722"/>
                  </a:lnTo>
                  <a:lnTo>
                    <a:pt x="11915" y="2046775"/>
                  </a:lnTo>
                  <a:lnTo>
                    <a:pt x="3039" y="1999648"/>
                  </a:lnTo>
                  <a:lnTo>
                    <a:pt x="0" y="1950707"/>
                  </a:lnTo>
                  <a:lnTo>
                    <a:pt x="0" y="390144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2459" y="4192524"/>
              <a:ext cx="3501390" cy="64846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2459" y="4507992"/>
              <a:ext cx="3271266" cy="64846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2459" y="4823460"/>
              <a:ext cx="3586734" cy="64846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2459" y="5138927"/>
              <a:ext cx="2772917" cy="64846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32459" y="5454396"/>
              <a:ext cx="2629662" cy="64846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32459" y="5769864"/>
              <a:ext cx="1614678" cy="648462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2326641" y="2001723"/>
            <a:ext cx="3148965" cy="4222750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 marR="300355">
              <a:lnSpc>
                <a:spcPct val="86300"/>
              </a:lnSpc>
              <a:spcBef>
                <a:spcPts val="495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 respiratory 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bronchioles end by 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branching</a:t>
            </a:r>
            <a:r>
              <a:rPr sz="24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into</a:t>
            </a:r>
            <a:r>
              <a:rPr sz="24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alveolar </a:t>
            </a:r>
            <a:r>
              <a:rPr sz="2400" spc="-5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ducts, which lead into 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alveolar</a:t>
            </a:r>
            <a:r>
              <a:rPr sz="24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sacs.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600">
              <a:latin typeface="Times New Roman"/>
              <a:cs typeface="Times New Roman"/>
            </a:endParaRPr>
          </a:p>
          <a:p>
            <a:pPr marL="12700" marR="5080">
              <a:lnSpc>
                <a:spcPct val="86300"/>
              </a:lnSpc>
              <a:spcBef>
                <a:spcPts val="2330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 alveolar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sacs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consist 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 several alveoli, each 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alveolus</a:t>
            </a:r>
            <a:r>
              <a:rPr sz="24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sz="24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surrounded</a:t>
            </a:r>
            <a:r>
              <a:rPr sz="24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by </a:t>
            </a:r>
            <a:r>
              <a:rPr sz="2400" spc="-5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 network of blood 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capillaries for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gas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 exchange.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663288" y="784956"/>
            <a:ext cx="7624635" cy="881062"/>
            <a:chOff x="604964" y="280352"/>
            <a:chExt cx="7935595" cy="1134110"/>
          </a:xfrm>
        </p:grpSpPr>
        <p:sp>
          <p:nvSpPr>
            <p:cNvPr id="21" name="object 21"/>
            <p:cNvSpPr/>
            <p:nvPr/>
          </p:nvSpPr>
          <p:spPr>
            <a:xfrm>
              <a:off x="610361" y="285750"/>
              <a:ext cx="7924800" cy="1123315"/>
            </a:xfrm>
            <a:custGeom>
              <a:avLst/>
              <a:gdLst/>
              <a:ahLst/>
              <a:cxnLst/>
              <a:rect l="l" t="t" r="r" b="b"/>
              <a:pathLst>
                <a:path w="7924800" h="1123315">
                  <a:moveTo>
                    <a:pt x="7737602" y="0"/>
                  </a:moveTo>
                  <a:lnTo>
                    <a:pt x="187197" y="0"/>
                  </a:lnTo>
                  <a:lnTo>
                    <a:pt x="137431" y="6687"/>
                  </a:lnTo>
                  <a:lnTo>
                    <a:pt x="92713" y="25559"/>
                  </a:lnTo>
                  <a:lnTo>
                    <a:pt x="54827" y="54832"/>
                  </a:lnTo>
                  <a:lnTo>
                    <a:pt x="25557" y="92719"/>
                  </a:lnTo>
                  <a:lnTo>
                    <a:pt x="6686" y="137436"/>
                  </a:lnTo>
                  <a:lnTo>
                    <a:pt x="0" y="187198"/>
                  </a:lnTo>
                  <a:lnTo>
                    <a:pt x="0" y="935989"/>
                  </a:lnTo>
                  <a:lnTo>
                    <a:pt x="6686" y="985751"/>
                  </a:lnTo>
                  <a:lnTo>
                    <a:pt x="25557" y="1030468"/>
                  </a:lnTo>
                  <a:lnTo>
                    <a:pt x="54827" y="1068355"/>
                  </a:lnTo>
                  <a:lnTo>
                    <a:pt x="92713" y="1097628"/>
                  </a:lnTo>
                  <a:lnTo>
                    <a:pt x="137431" y="1116500"/>
                  </a:lnTo>
                  <a:lnTo>
                    <a:pt x="187197" y="1123188"/>
                  </a:lnTo>
                  <a:lnTo>
                    <a:pt x="7737602" y="1123188"/>
                  </a:lnTo>
                  <a:lnTo>
                    <a:pt x="7787363" y="1116500"/>
                  </a:lnTo>
                  <a:lnTo>
                    <a:pt x="7832080" y="1097628"/>
                  </a:lnTo>
                  <a:lnTo>
                    <a:pt x="7869967" y="1068355"/>
                  </a:lnTo>
                  <a:lnTo>
                    <a:pt x="7899240" y="1030468"/>
                  </a:lnTo>
                  <a:lnTo>
                    <a:pt x="7918112" y="985751"/>
                  </a:lnTo>
                  <a:lnTo>
                    <a:pt x="7924800" y="935989"/>
                  </a:lnTo>
                  <a:lnTo>
                    <a:pt x="7924800" y="187198"/>
                  </a:lnTo>
                  <a:lnTo>
                    <a:pt x="7918112" y="137436"/>
                  </a:lnTo>
                  <a:lnTo>
                    <a:pt x="7899240" y="92719"/>
                  </a:lnTo>
                  <a:lnTo>
                    <a:pt x="7869967" y="54832"/>
                  </a:lnTo>
                  <a:lnTo>
                    <a:pt x="7832080" y="25559"/>
                  </a:lnTo>
                  <a:lnTo>
                    <a:pt x="7787363" y="6687"/>
                  </a:lnTo>
                  <a:lnTo>
                    <a:pt x="773760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10361" y="285750"/>
              <a:ext cx="7924800" cy="1123315"/>
            </a:xfrm>
            <a:custGeom>
              <a:avLst/>
              <a:gdLst/>
              <a:ahLst/>
              <a:cxnLst/>
              <a:rect l="l" t="t" r="r" b="b"/>
              <a:pathLst>
                <a:path w="7924800" h="1123315">
                  <a:moveTo>
                    <a:pt x="0" y="187198"/>
                  </a:moveTo>
                  <a:lnTo>
                    <a:pt x="6686" y="137436"/>
                  </a:lnTo>
                  <a:lnTo>
                    <a:pt x="25557" y="92719"/>
                  </a:lnTo>
                  <a:lnTo>
                    <a:pt x="54827" y="54832"/>
                  </a:lnTo>
                  <a:lnTo>
                    <a:pt x="92713" y="25559"/>
                  </a:lnTo>
                  <a:lnTo>
                    <a:pt x="137431" y="6687"/>
                  </a:lnTo>
                  <a:lnTo>
                    <a:pt x="187197" y="0"/>
                  </a:lnTo>
                  <a:lnTo>
                    <a:pt x="7737602" y="0"/>
                  </a:lnTo>
                  <a:lnTo>
                    <a:pt x="7787363" y="6687"/>
                  </a:lnTo>
                  <a:lnTo>
                    <a:pt x="7832080" y="25559"/>
                  </a:lnTo>
                  <a:lnTo>
                    <a:pt x="7869967" y="54832"/>
                  </a:lnTo>
                  <a:lnTo>
                    <a:pt x="7899240" y="92719"/>
                  </a:lnTo>
                  <a:lnTo>
                    <a:pt x="7918112" y="137436"/>
                  </a:lnTo>
                  <a:lnTo>
                    <a:pt x="7924800" y="187198"/>
                  </a:lnTo>
                  <a:lnTo>
                    <a:pt x="7924800" y="935989"/>
                  </a:lnTo>
                  <a:lnTo>
                    <a:pt x="7918112" y="985751"/>
                  </a:lnTo>
                  <a:lnTo>
                    <a:pt x="7899240" y="1030468"/>
                  </a:lnTo>
                  <a:lnTo>
                    <a:pt x="7869967" y="1068355"/>
                  </a:lnTo>
                  <a:lnTo>
                    <a:pt x="7832080" y="1097628"/>
                  </a:lnTo>
                  <a:lnTo>
                    <a:pt x="7787363" y="1116500"/>
                  </a:lnTo>
                  <a:lnTo>
                    <a:pt x="7737602" y="1123188"/>
                  </a:lnTo>
                  <a:lnTo>
                    <a:pt x="187197" y="1123188"/>
                  </a:lnTo>
                  <a:lnTo>
                    <a:pt x="137431" y="1116500"/>
                  </a:lnTo>
                  <a:lnTo>
                    <a:pt x="92713" y="1097628"/>
                  </a:lnTo>
                  <a:lnTo>
                    <a:pt x="54827" y="1068355"/>
                  </a:lnTo>
                  <a:lnTo>
                    <a:pt x="25557" y="1030468"/>
                  </a:lnTo>
                  <a:lnTo>
                    <a:pt x="6686" y="985751"/>
                  </a:lnTo>
                  <a:lnTo>
                    <a:pt x="0" y="935989"/>
                  </a:lnTo>
                  <a:lnTo>
                    <a:pt x="0" y="18719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1783143" y="804672"/>
            <a:ext cx="7289165" cy="75692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905375" algn="l"/>
              </a:tabLst>
            </a:pPr>
            <a:r>
              <a:rPr sz="4800" dirty="0">
                <a:solidFill>
                  <a:schemeClr val="bg1"/>
                </a:solidFill>
                <a:latin typeface="Times New Roman"/>
                <a:cs typeface="Times New Roman"/>
              </a:rPr>
              <a:t>Bronchopulmonary	Segments</a:t>
            </a:r>
          </a:p>
        </p:txBody>
      </p:sp>
      <p:pic>
        <p:nvPicPr>
          <p:cNvPr id="24" name="object 2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324600" y="2436876"/>
            <a:ext cx="3733800" cy="244144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28964" y="1722057"/>
            <a:ext cx="3774440" cy="4681855"/>
            <a:chOff x="604964" y="1722056"/>
            <a:chExt cx="3774440" cy="4681855"/>
          </a:xfrm>
        </p:grpSpPr>
        <p:sp>
          <p:nvSpPr>
            <p:cNvPr id="3" name="object 3"/>
            <p:cNvSpPr/>
            <p:nvPr/>
          </p:nvSpPr>
          <p:spPr>
            <a:xfrm>
              <a:off x="610361" y="1727454"/>
              <a:ext cx="3733800" cy="896619"/>
            </a:xfrm>
            <a:custGeom>
              <a:avLst/>
              <a:gdLst/>
              <a:ahLst/>
              <a:cxnLst/>
              <a:rect l="l" t="t" r="r" b="b"/>
              <a:pathLst>
                <a:path w="3733800" h="896619">
                  <a:moveTo>
                    <a:pt x="3584448" y="0"/>
                  </a:moveTo>
                  <a:lnTo>
                    <a:pt x="149351" y="0"/>
                  </a:lnTo>
                  <a:lnTo>
                    <a:pt x="102144" y="7619"/>
                  </a:lnTo>
                  <a:lnTo>
                    <a:pt x="61145" y="28834"/>
                  </a:lnTo>
                  <a:lnTo>
                    <a:pt x="28815" y="61173"/>
                  </a:lnTo>
                  <a:lnTo>
                    <a:pt x="7613" y="102168"/>
                  </a:lnTo>
                  <a:lnTo>
                    <a:pt x="0" y="149351"/>
                  </a:lnTo>
                  <a:lnTo>
                    <a:pt x="0" y="746760"/>
                  </a:lnTo>
                  <a:lnTo>
                    <a:pt x="7613" y="793943"/>
                  </a:lnTo>
                  <a:lnTo>
                    <a:pt x="28815" y="834938"/>
                  </a:lnTo>
                  <a:lnTo>
                    <a:pt x="61145" y="867277"/>
                  </a:lnTo>
                  <a:lnTo>
                    <a:pt x="102144" y="888491"/>
                  </a:lnTo>
                  <a:lnTo>
                    <a:pt x="149351" y="896112"/>
                  </a:lnTo>
                  <a:lnTo>
                    <a:pt x="3584448" y="896112"/>
                  </a:lnTo>
                  <a:lnTo>
                    <a:pt x="3631631" y="888491"/>
                  </a:lnTo>
                  <a:lnTo>
                    <a:pt x="3672626" y="867277"/>
                  </a:lnTo>
                  <a:lnTo>
                    <a:pt x="3704965" y="834938"/>
                  </a:lnTo>
                  <a:lnTo>
                    <a:pt x="3726179" y="793943"/>
                  </a:lnTo>
                  <a:lnTo>
                    <a:pt x="3733800" y="746760"/>
                  </a:lnTo>
                  <a:lnTo>
                    <a:pt x="3733800" y="149351"/>
                  </a:lnTo>
                  <a:lnTo>
                    <a:pt x="3726179" y="102168"/>
                  </a:lnTo>
                  <a:lnTo>
                    <a:pt x="3704965" y="61173"/>
                  </a:lnTo>
                  <a:lnTo>
                    <a:pt x="3672626" y="28834"/>
                  </a:lnTo>
                  <a:lnTo>
                    <a:pt x="3631631" y="7620"/>
                  </a:lnTo>
                  <a:lnTo>
                    <a:pt x="3584448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0361" y="1727454"/>
              <a:ext cx="3733800" cy="896619"/>
            </a:xfrm>
            <a:custGeom>
              <a:avLst/>
              <a:gdLst/>
              <a:ahLst/>
              <a:cxnLst/>
              <a:rect l="l" t="t" r="r" b="b"/>
              <a:pathLst>
                <a:path w="3733800" h="896619">
                  <a:moveTo>
                    <a:pt x="0" y="149351"/>
                  </a:moveTo>
                  <a:lnTo>
                    <a:pt x="7613" y="102168"/>
                  </a:lnTo>
                  <a:lnTo>
                    <a:pt x="28815" y="61173"/>
                  </a:lnTo>
                  <a:lnTo>
                    <a:pt x="61145" y="28834"/>
                  </a:lnTo>
                  <a:lnTo>
                    <a:pt x="102144" y="7619"/>
                  </a:lnTo>
                  <a:lnTo>
                    <a:pt x="149351" y="0"/>
                  </a:lnTo>
                  <a:lnTo>
                    <a:pt x="3584448" y="0"/>
                  </a:lnTo>
                  <a:lnTo>
                    <a:pt x="3631631" y="7620"/>
                  </a:lnTo>
                  <a:lnTo>
                    <a:pt x="3672626" y="28834"/>
                  </a:lnTo>
                  <a:lnTo>
                    <a:pt x="3704965" y="61173"/>
                  </a:lnTo>
                  <a:lnTo>
                    <a:pt x="3726179" y="102168"/>
                  </a:lnTo>
                  <a:lnTo>
                    <a:pt x="3733800" y="149351"/>
                  </a:lnTo>
                  <a:lnTo>
                    <a:pt x="3733800" y="746760"/>
                  </a:lnTo>
                  <a:lnTo>
                    <a:pt x="3726179" y="793943"/>
                  </a:lnTo>
                  <a:lnTo>
                    <a:pt x="3704965" y="834938"/>
                  </a:lnTo>
                  <a:lnTo>
                    <a:pt x="3672626" y="867277"/>
                  </a:lnTo>
                  <a:lnTo>
                    <a:pt x="3631631" y="888491"/>
                  </a:lnTo>
                  <a:lnTo>
                    <a:pt x="3584448" y="896112"/>
                  </a:lnTo>
                  <a:lnTo>
                    <a:pt x="149351" y="896112"/>
                  </a:lnTo>
                  <a:lnTo>
                    <a:pt x="102144" y="888491"/>
                  </a:lnTo>
                  <a:lnTo>
                    <a:pt x="61145" y="867277"/>
                  </a:lnTo>
                  <a:lnTo>
                    <a:pt x="28815" y="834938"/>
                  </a:lnTo>
                  <a:lnTo>
                    <a:pt x="7613" y="793943"/>
                  </a:lnTo>
                  <a:lnTo>
                    <a:pt x="0" y="746760"/>
                  </a:lnTo>
                  <a:lnTo>
                    <a:pt x="0" y="149351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10361" y="2672333"/>
              <a:ext cx="3733800" cy="894715"/>
            </a:xfrm>
            <a:custGeom>
              <a:avLst/>
              <a:gdLst/>
              <a:ahLst/>
              <a:cxnLst/>
              <a:rect l="l" t="t" r="r" b="b"/>
              <a:pathLst>
                <a:path w="3733800" h="894714">
                  <a:moveTo>
                    <a:pt x="3584702" y="0"/>
                  </a:moveTo>
                  <a:lnTo>
                    <a:pt x="149097" y="0"/>
                  </a:lnTo>
                  <a:lnTo>
                    <a:pt x="101970" y="7605"/>
                  </a:lnTo>
                  <a:lnTo>
                    <a:pt x="61041" y="28781"/>
                  </a:lnTo>
                  <a:lnTo>
                    <a:pt x="28766" y="61063"/>
                  </a:lnTo>
                  <a:lnTo>
                    <a:pt x="7600" y="101990"/>
                  </a:lnTo>
                  <a:lnTo>
                    <a:pt x="0" y="149098"/>
                  </a:lnTo>
                  <a:lnTo>
                    <a:pt x="0" y="745489"/>
                  </a:lnTo>
                  <a:lnTo>
                    <a:pt x="7600" y="792597"/>
                  </a:lnTo>
                  <a:lnTo>
                    <a:pt x="28766" y="833524"/>
                  </a:lnTo>
                  <a:lnTo>
                    <a:pt x="61041" y="865806"/>
                  </a:lnTo>
                  <a:lnTo>
                    <a:pt x="101970" y="886982"/>
                  </a:lnTo>
                  <a:lnTo>
                    <a:pt x="149097" y="894588"/>
                  </a:lnTo>
                  <a:lnTo>
                    <a:pt x="3584702" y="894588"/>
                  </a:lnTo>
                  <a:lnTo>
                    <a:pt x="3631809" y="886982"/>
                  </a:lnTo>
                  <a:lnTo>
                    <a:pt x="3672736" y="865806"/>
                  </a:lnTo>
                  <a:lnTo>
                    <a:pt x="3705018" y="833524"/>
                  </a:lnTo>
                  <a:lnTo>
                    <a:pt x="3726194" y="792597"/>
                  </a:lnTo>
                  <a:lnTo>
                    <a:pt x="3733800" y="745489"/>
                  </a:lnTo>
                  <a:lnTo>
                    <a:pt x="3733800" y="149098"/>
                  </a:lnTo>
                  <a:lnTo>
                    <a:pt x="3726194" y="101990"/>
                  </a:lnTo>
                  <a:lnTo>
                    <a:pt x="3705018" y="61063"/>
                  </a:lnTo>
                  <a:lnTo>
                    <a:pt x="3672736" y="28781"/>
                  </a:lnTo>
                  <a:lnTo>
                    <a:pt x="3631809" y="7605"/>
                  </a:lnTo>
                  <a:lnTo>
                    <a:pt x="358470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10361" y="2672333"/>
              <a:ext cx="3733800" cy="894715"/>
            </a:xfrm>
            <a:custGeom>
              <a:avLst/>
              <a:gdLst/>
              <a:ahLst/>
              <a:cxnLst/>
              <a:rect l="l" t="t" r="r" b="b"/>
              <a:pathLst>
                <a:path w="3733800" h="894714">
                  <a:moveTo>
                    <a:pt x="0" y="149098"/>
                  </a:moveTo>
                  <a:lnTo>
                    <a:pt x="7600" y="101990"/>
                  </a:lnTo>
                  <a:lnTo>
                    <a:pt x="28766" y="61063"/>
                  </a:lnTo>
                  <a:lnTo>
                    <a:pt x="61041" y="28781"/>
                  </a:lnTo>
                  <a:lnTo>
                    <a:pt x="101970" y="7605"/>
                  </a:lnTo>
                  <a:lnTo>
                    <a:pt x="149097" y="0"/>
                  </a:lnTo>
                  <a:lnTo>
                    <a:pt x="3584702" y="0"/>
                  </a:lnTo>
                  <a:lnTo>
                    <a:pt x="3631809" y="7605"/>
                  </a:lnTo>
                  <a:lnTo>
                    <a:pt x="3672736" y="28781"/>
                  </a:lnTo>
                  <a:lnTo>
                    <a:pt x="3705018" y="61063"/>
                  </a:lnTo>
                  <a:lnTo>
                    <a:pt x="3726194" y="101990"/>
                  </a:lnTo>
                  <a:lnTo>
                    <a:pt x="3733800" y="149098"/>
                  </a:lnTo>
                  <a:lnTo>
                    <a:pt x="3733800" y="745489"/>
                  </a:lnTo>
                  <a:lnTo>
                    <a:pt x="3726194" y="792597"/>
                  </a:lnTo>
                  <a:lnTo>
                    <a:pt x="3705018" y="833524"/>
                  </a:lnTo>
                  <a:lnTo>
                    <a:pt x="3672736" y="865806"/>
                  </a:lnTo>
                  <a:lnTo>
                    <a:pt x="3631809" y="886982"/>
                  </a:lnTo>
                  <a:lnTo>
                    <a:pt x="3584702" y="894588"/>
                  </a:lnTo>
                  <a:lnTo>
                    <a:pt x="149097" y="894588"/>
                  </a:lnTo>
                  <a:lnTo>
                    <a:pt x="101970" y="886982"/>
                  </a:lnTo>
                  <a:lnTo>
                    <a:pt x="61041" y="865806"/>
                  </a:lnTo>
                  <a:lnTo>
                    <a:pt x="28766" y="833524"/>
                  </a:lnTo>
                  <a:lnTo>
                    <a:pt x="7600" y="792597"/>
                  </a:lnTo>
                  <a:lnTo>
                    <a:pt x="0" y="745489"/>
                  </a:lnTo>
                  <a:lnTo>
                    <a:pt x="0" y="14909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10361" y="3615689"/>
              <a:ext cx="3733800" cy="896619"/>
            </a:xfrm>
            <a:custGeom>
              <a:avLst/>
              <a:gdLst/>
              <a:ahLst/>
              <a:cxnLst/>
              <a:rect l="l" t="t" r="r" b="b"/>
              <a:pathLst>
                <a:path w="3733800" h="896620">
                  <a:moveTo>
                    <a:pt x="3584448" y="0"/>
                  </a:moveTo>
                  <a:lnTo>
                    <a:pt x="149351" y="0"/>
                  </a:lnTo>
                  <a:lnTo>
                    <a:pt x="102144" y="7619"/>
                  </a:lnTo>
                  <a:lnTo>
                    <a:pt x="61145" y="28834"/>
                  </a:lnTo>
                  <a:lnTo>
                    <a:pt x="28815" y="61173"/>
                  </a:lnTo>
                  <a:lnTo>
                    <a:pt x="7613" y="102168"/>
                  </a:lnTo>
                  <a:lnTo>
                    <a:pt x="0" y="149352"/>
                  </a:lnTo>
                  <a:lnTo>
                    <a:pt x="0" y="746760"/>
                  </a:lnTo>
                  <a:lnTo>
                    <a:pt x="7613" y="793943"/>
                  </a:lnTo>
                  <a:lnTo>
                    <a:pt x="28815" y="834938"/>
                  </a:lnTo>
                  <a:lnTo>
                    <a:pt x="61145" y="867277"/>
                  </a:lnTo>
                  <a:lnTo>
                    <a:pt x="102144" y="888492"/>
                  </a:lnTo>
                  <a:lnTo>
                    <a:pt x="149351" y="896112"/>
                  </a:lnTo>
                  <a:lnTo>
                    <a:pt x="3584448" y="896112"/>
                  </a:lnTo>
                  <a:lnTo>
                    <a:pt x="3631631" y="888492"/>
                  </a:lnTo>
                  <a:lnTo>
                    <a:pt x="3672626" y="867277"/>
                  </a:lnTo>
                  <a:lnTo>
                    <a:pt x="3704965" y="834938"/>
                  </a:lnTo>
                  <a:lnTo>
                    <a:pt x="3726179" y="793943"/>
                  </a:lnTo>
                  <a:lnTo>
                    <a:pt x="3733800" y="746760"/>
                  </a:lnTo>
                  <a:lnTo>
                    <a:pt x="3733800" y="149352"/>
                  </a:lnTo>
                  <a:lnTo>
                    <a:pt x="3726179" y="102168"/>
                  </a:lnTo>
                  <a:lnTo>
                    <a:pt x="3704965" y="61173"/>
                  </a:lnTo>
                  <a:lnTo>
                    <a:pt x="3672626" y="28834"/>
                  </a:lnTo>
                  <a:lnTo>
                    <a:pt x="3631631" y="7619"/>
                  </a:lnTo>
                  <a:lnTo>
                    <a:pt x="3584448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0361" y="3615689"/>
              <a:ext cx="3733800" cy="896619"/>
            </a:xfrm>
            <a:custGeom>
              <a:avLst/>
              <a:gdLst/>
              <a:ahLst/>
              <a:cxnLst/>
              <a:rect l="l" t="t" r="r" b="b"/>
              <a:pathLst>
                <a:path w="3733800" h="896620">
                  <a:moveTo>
                    <a:pt x="0" y="149352"/>
                  </a:moveTo>
                  <a:lnTo>
                    <a:pt x="7613" y="102168"/>
                  </a:lnTo>
                  <a:lnTo>
                    <a:pt x="28815" y="61173"/>
                  </a:lnTo>
                  <a:lnTo>
                    <a:pt x="61145" y="28834"/>
                  </a:lnTo>
                  <a:lnTo>
                    <a:pt x="102144" y="7619"/>
                  </a:lnTo>
                  <a:lnTo>
                    <a:pt x="149351" y="0"/>
                  </a:lnTo>
                  <a:lnTo>
                    <a:pt x="3584448" y="0"/>
                  </a:lnTo>
                  <a:lnTo>
                    <a:pt x="3631631" y="7619"/>
                  </a:lnTo>
                  <a:lnTo>
                    <a:pt x="3672626" y="28834"/>
                  </a:lnTo>
                  <a:lnTo>
                    <a:pt x="3704965" y="61173"/>
                  </a:lnTo>
                  <a:lnTo>
                    <a:pt x="3726179" y="102168"/>
                  </a:lnTo>
                  <a:lnTo>
                    <a:pt x="3733800" y="149352"/>
                  </a:lnTo>
                  <a:lnTo>
                    <a:pt x="3733800" y="746760"/>
                  </a:lnTo>
                  <a:lnTo>
                    <a:pt x="3726179" y="793943"/>
                  </a:lnTo>
                  <a:lnTo>
                    <a:pt x="3704965" y="834938"/>
                  </a:lnTo>
                  <a:lnTo>
                    <a:pt x="3672626" y="867277"/>
                  </a:lnTo>
                  <a:lnTo>
                    <a:pt x="3631631" y="888492"/>
                  </a:lnTo>
                  <a:lnTo>
                    <a:pt x="3584448" y="896112"/>
                  </a:lnTo>
                  <a:lnTo>
                    <a:pt x="149351" y="896112"/>
                  </a:lnTo>
                  <a:lnTo>
                    <a:pt x="102144" y="888492"/>
                  </a:lnTo>
                  <a:lnTo>
                    <a:pt x="61145" y="867277"/>
                  </a:lnTo>
                  <a:lnTo>
                    <a:pt x="28815" y="834938"/>
                  </a:lnTo>
                  <a:lnTo>
                    <a:pt x="7613" y="793943"/>
                  </a:lnTo>
                  <a:lnTo>
                    <a:pt x="0" y="746760"/>
                  </a:lnTo>
                  <a:lnTo>
                    <a:pt x="0" y="149352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10361" y="4560570"/>
              <a:ext cx="3733800" cy="894715"/>
            </a:xfrm>
            <a:custGeom>
              <a:avLst/>
              <a:gdLst/>
              <a:ahLst/>
              <a:cxnLst/>
              <a:rect l="l" t="t" r="r" b="b"/>
              <a:pathLst>
                <a:path w="3733800" h="894714">
                  <a:moveTo>
                    <a:pt x="3584702" y="0"/>
                  </a:moveTo>
                  <a:lnTo>
                    <a:pt x="149097" y="0"/>
                  </a:lnTo>
                  <a:lnTo>
                    <a:pt x="101970" y="7605"/>
                  </a:lnTo>
                  <a:lnTo>
                    <a:pt x="61041" y="28781"/>
                  </a:lnTo>
                  <a:lnTo>
                    <a:pt x="28766" y="61063"/>
                  </a:lnTo>
                  <a:lnTo>
                    <a:pt x="7600" y="101990"/>
                  </a:lnTo>
                  <a:lnTo>
                    <a:pt x="0" y="149097"/>
                  </a:lnTo>
                  <a:lnTo>
                    <a:pt x="0" y="745489"/>
                  </a:lnTo>
                  <a:lnTo>
                    <a:pt x="7600" y="792597"/>
                  </a:lnTo>
                  <a:lnTo>
                    <a:pt x="28766" y="833524"/>
                  </a:lnTo>
                  <a:lnTo>
                    <a:pt x="61041" y="865806"/>
                  </a:lnTo>
                  <a:lnTo>
                    <a:pt x="101970" y="886982"/>
                  </a:lnTo>
                  <a:lnTo>
                    <a:pt x="149097" y="894587"/>
                  </a:lnTo>
                  <a:lnTo>
                    <a:pt x="3584702" y="894587"/>
                  </a:lnTo>
                  <a:lnTo>
                    <a:pt x="3631809" y="886982"/>
                  </a:lnTo>
                  <a:lnTo>
                    <a:pt x="3672736" y="865806"/>
                  </a:lnTo>
                  <a:lnTo>
                    <a:pt x="3705018" y="833524"/>
                  </a:lnTo>
                  <a:lnTo>
                    <a:pt x="3726194" y="792597"/>
                  </a:lnTo>
                  <a:lnTo>
                    <a:pt x="3733800" y="745489"/>
                  </a:lnTo>
                  <a:lnTo>
                    <a:pt x="3733800" y="149097"/>
                  </a:lnTo>
                  <a:lnTo>
                    <a:pt x="3726194" y="101990"/>
                  </a:lnTo>
                  <a:lnTo>
                    <a:pt x="3705018" y="61063"/>
                  </a:lnTo>
                  <a:lnTo>
                    <a:pt x="3672736" y="28781"/>
                  </a:lnTo>
                  <a:lnTo>
                    <a:pt x="3631809" y="7605"/>
                  </a:lnTo>
                  <a:lnTo>
                    <a:pt x="358470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10361" y="4560570"/>
              <a:ext cx="3733800" cy="894715"/>
            </a:xfrm>
            <a:custGeom>
              <a:avLst/>
              <a:gdLst/>
              <a:ahLst/>
              <a:cxnLst/>
              <a:rect l="l" t="t" r="r" b="b"/>
              <a:pathLst>
                <a:path w="3733800" h="894714">
                  <a:moveTo>
                    <a:pt x="0" y="149097"/>
                  </a:moveTo>
                  <a:lnTo>
                    <a:pt x="7600" y="101990"/>
                  </a:lnTo>
                  <a:lnTo>
                    <a:pt x="28766" y="61063"/>
                  </a:lnTo>
                  <a:lnTo>
                    <a:pt x="61041" y="28781"/>
                  </a:lnTo>
                  <a:lnTo>
                    <a:pt x="101970" y="7605"/>
                  </a:lnTo>
                  <a:lnTo>
                    <a:pt x="149097" y="0"/>
                  </a:lnTo>
                  <a:lnTo>
                    <a:pt x="3584702" y="0"/>
                  </a:lnTo>
                  <a:lnTo>
                    <a:pt x="3631809" y="7605"/>
                  </a:lnTo>
                  <a:lnTo>
                    <a:pt x="3672736" y="28781"/>
                  </a:lnTo>
                  <a:lnTo>
                    <a:pt x="3705018" y="61063"/>
                  </a:lnTo>
                  <a:lnTo>
                    <a:pt x="3726194" y="101990"/>
                  </a:lnTo>
                  <a:lnTo>
                    <a:pt x="3733800" y="149097"/>
                  </a:lnTo>
                  <a:lnTo>
                    <a:pt x="3733800" y="745489"/>
                  </a:lnTo>
                  <a:lnTo>
                    <a:pt x="3726194" y="792597"/>
                  </a:lnTo>
                  <a:lnTo>
                    <a:pt x="3705018" y="833524"/>
                  </a:lnTo>
                  <a:lnTo>
                    <a:pt x="3672736" y="865806"/>
                  </a:lnTo>
                  <a:lnTo>
                    <a:pt x="3631809" y="886982"/>
                  </a:lnTo>
                  <a:lnTo>
                    <a:pt x="3584702" y="894587"/>
                  </a:lnTo>
                  <a:lnTo>
                    <a:pt x="149097" y="894587"/>
                  </a:lnTo>
                  <a:lnTo>
                    <a:pt x="101970" y="886982"/>
                  </a:lnTo>
                  <a:lnTo>
                    <a:pt x="61041" y="865806"/>
                  </a:lnTo>
                  <a:lnTo>
                    <a:pt x="28766" y="833524"/>
                  </a:lnTo>
                  <a:lnTo>
                    <a:pt x="7600" y="792597"/>
                  </a:lnTo>
                  <a:lnTo>
                    <a:pt x="0" y="745489"/>
                  </a:lnTo>
                  <a:lnTo>
                    <a:pt x="0" y="149097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10361" y="5503926"/>
              <a:ext cx="3733800" cy="894715"/>
            </a:xfrm>
            <a:custGeom>
              <a:avLst/>
              <a:gdLst/>
              <a:ahLst/>
              <a:cxnLst/>
              <a:rect l="l" t="t" r="r" b="b"/>
              <a:pathLst>
                <a:path w="3733800" h="894714">
                  <a:moveTo>
                    <a:pt x="3584702" y="0"/>
                  </a:moveTo>
                  <a:lnTo>
                    <a:pt x="149097" y="0"/>
                  </a:lnTo>
                  <a:lnTo>
                    <a:pt x="101970" y="7605"/>
                  </a:lnTo>
                  <a:lnTo>
                    <a:pt x="61041" y="28781"/>
                  </a:lnTo>
                  <a:lnTo>
                    <a:pt x="28766" y="61063"/>
                  </a:lnTo>
                  <a:lnTo>
                    <a:pt x="7600" y="101990"/>
                  </a:lnTo>
                  <a:lnTo>
                    <a:pt x="0" y="149098"/>
                  </a:lnTo>
                  <a:lnTo>
                    <a:pt x="0" y="745490"/>
                  </a:lnTo>
                  <a:lnTo>
                    <a:pt x="7600" y="792617"/>
                  </a:lnTo>
                  <a:lnTo>
                    <a:pt x="28766" y="833546"/>
                  </a:lnTo>
                  <a:lnTo>
                    <a:pt x="61041" y="865821"/>
                  </a:lnTo>
                  <a:lnTo>
                    <a:pt x="101970" y="886987"/>
                  </a:lnTo>
                  <a:lnTo>
                    <a:pt x="149097" y="894588"/>
                  </a:lnTo>
                  <a:lnTo>
                    <a:pt x="3584702" y="894588"/>
                  </a:lnTo>
                  <a:lnTo>
                    <a:pt x="3631809" y="886987"/>
                  </a:lnTo>
                  <a:lnTo>
                    <a:pt x="3672736" y="865821"/>
                  </a:lnTo>
                  <a:lnTo>
                    <a:pt x="3705018" y="833546"/>
                  </a:lnTo>
                  <a:lnTo>
                    <a:pt x="3726194" y="792617"/>
                  </a:lnTo>
                  <a:lnTo>
                    <a:pt x="3733800" y="745490"/>
                  </a:lnTo>
                  <a:lnTo>
                    <a:pt x="3733800" y="149098"/>
                  </a:lnTo>
                  <a:lnTo>
                    <a:pt x="3726194" y="101990"/>
                  </a:lnTo>
                  <a:lnTo>
                    <a:pt x="3705018" y="61063"/>
                  </a:lnTo>
                  <a:lnTo>
                    <a:pt x="3672736" y="28781"/>
                  </a:lnTo>
                  <a:lnTo>
                    <a:pt x="3631809" y="7605"/>
                  </a:lnTo>
                  <a:lnTo>
                    <a:pt x="358470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10361" y="5503926"/>
              <a:ext cx="3733800" cy="894715"/>
            </a:xfrm>
            <a:custGeom>
              <a:avLst/>
              <a:gdLst/>
              <a:ahLst/>
              <a:cxnLst/>
              <a:rect l="l" t="t" r="r" b="b"/>
              <a:pathLst>
                <a:path w="3733800" h="894714">
                  <a:moveTo>
                    <a:pt x="0" y="149098"/>
                  </a:moveTo>
                  <a:lnTo>
                    <a:pt x="7600" y="101990"/>
                  </a:lnTo>
                  <a:lnTo>
                    <a:pt x="28766" y="61063"/>
                  </a:lnTo>
                  <a:lnTo>
                    <a:pt x="61041" y="28781"/>
                  </a:lnTo>
                  <a:lnTo>
                    <a:pt x="101970" y="7605"/>
                  </a:lnTo>
                  <a:lnTo>
                    <a:pt x="149097" y="0"/>
                  </a:lnTo>
                  <a:lnTo>
                    <a:pt x="3584702" y="0"/>
                  </a:lnTo>
                  <a:lnTo>
                    <a:pt x="3631809" y="7605"/>
                  </a:lnTo>
                  <a:lnTo>
                    <a:pt x="3672736" y="28781"/>
                  </a:lnTo>
                  <a:lnTo>
                    <a:pt x="3705018" y="61063"/>
                  </a:lnTo>
                  <a:lnTo>
                    <a:pt x="3726194" y="101990"/>
                  </a:lnTo>
                  <a:lnTo>
                    <a:pt x="3733800" y="149098"/>
                  </a:lnTo>
                  <a:lnTo>
                    <a:pt x="3733800" y="745490"/>
                  </a:lnTo>
                  <a:lnTo>
                    <a:pt x="3726194" y="792617"/>
                  </a:lnTo>
                  <a:lnTo>
                    <a:pt x="3705018" y="833546"/>
                  </a:lnTo>
                  <a:lnTo>
                    <a:pt x="3672736" y="865821"/>
                  </a:lnTo>
                  <a:lnTo>
                    <a:pt x="3631809" y="886987"/>
                  </a:lnTo>
                  <a:lnTo>
                    <a:pt x="3584702" y="894588"/>
                  </a:lnTo>
                  <a:lnTo>
                    <a:pt x="149097" y="894588"/>
                  </a:lnTo>
                  <a:lnTo>
                    <a:pt x="101970" y="886987"/>
                  </a:lnTo>
                  <a:lnTo>
                    <a:pt x="61041" y="865821"/>
                  </a:lnTo>
                  <a:lnTo>
                    <a:pt x="28766" y="833546"/>
                  </a:lnTo>
                  <a:lnTo>
                    <a:pt x="7600" y="792617"/>
                  </a:lnTo>
                  <a:lnTo>
                    <a:pt x="0" y="745490"/>
                  </a:lnTo>
                  <a:lnTo>
                    <a:pt x="0" y="14909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46219" y="5856732"/>
              <a:ext cx="332981" cy="465569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2229409" y="1787780"/>
            <a:ext cx="3540125" cy="4498091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203835">
              <a:lnSpc>
                <a:spcPct val="86200"/>
              </a:lnSpc>
              <a:spcBef>
                <a:spcPts val="385"/>
              </a:spcBef>
            </a:pP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It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pyramidal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in 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shaped,</a:t>
            </a:r>
            <a:r>
              <a:rPr sz="17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its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apex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 lies </a:t>
            </a:r>
            <a:r>
              <a:rPr sz="1700" spc="-4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toward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the root, while its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base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lies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on 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lung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surface.</a:t>
            </a: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650">
              <a:latin typeface="Times New Roman"/>
              <a:cs typeface="Times New Roman"/>
            </a:endParaRPr>
          </a:p>
          <a:p>
            <a:pPr marL="12700" marR="359410">
              <a:lnSpc>
                <a:spcPts val="1760"/>
              </a:lnSpc>
            </a:pP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It</a:t>
            </a:r>
            <a:r>
              <a:rPr sz="17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surrounded</a:t>
            </a:r>
            <a:r>
              <a:rPr sz="17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by</a:t>
            </a:r>
            <a:r>
              <a:rPr sz="17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connective</a:t>
            </a:r>
            <a:r>
              <a:rPr sz="17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tissue </a:t>
            </a:r>
            <a:r>
              <a:rPr sz="1700" spc="-4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septa.</a:t>
            </a:r>
            <a:endParaRPr sz="1700">
              <a:latin typeface="Times New Roman"/>
              <a:cs typeface="Times New Roman"/>
            </a:endParaRPr>
          </a:p>
          <a:p>
            <a:pPr>
              <a:spcBef>
                <a:spcPts val="35"/>
              </a:spcBef>
            </a:pPr>
            <a:endParaRPr sz="2600">
              <a:latin typeface="Times New Roman"/>
              <a:cs typeface="Times New Roman"/>
            </a:endParaRPr>
          </a:p>
          <a:p>
            <a:pPr marL="12700" marR="355600">
              <a:lnSpc>
                <a:spcPct val="86200"/>
              </a:lnSpc>
            </a:pP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It has a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segmental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bronchus, a 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segmental </a:t>
            </a:r>
            <a:r>
              <a:rPr sz="1700" spc="-20" dirty="0">
                <a:solidFill>
                  <a:srgbClr val="FFFFFF"/>
                </a:solidFill>
                <a:latin typeface="Times New Roman"/>
                <a:cs typeface="Times New Roman"/>
              </a:rPr>
              <a:t>artery,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lymph vessels,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sz="1700" spc="-4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autonomic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nerves.</a:t>
            </a:r>
            <a:endParaRPr sz="1700">
              <a:latin typeface="Times New Roman"/>
              <a:cs typeface="Times New Roman"/>
            </a:endParaRPr>
          </a:p>
          <a:p>
            <a:pPr>
              <a:spcBef>
                <a:spcPts val="35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417830">
              <a:lnSpc>
                <a:spcPct val="86200"/>
              </a:lnSpc>
            </a:pP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segmental vein lies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in the 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inter- </a:t>
            </a:r>
            <a:r>
              <a:rPr sz="1700" spc="-4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segmental </a:t>
            </a:r>
            <a:r>
              <a:rPr sz="1700" spc="-30" dirty="0">
                <a:solidFill>
                  <a:srgbClr val="FFFFFF"/>
                </a:solidFill>
                <a:latin typeface="Times New Roman"/>
                <a:cs typeface="Times New Roman"/>
              </a:rPr>
              <a:t>C.T.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septa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between the 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segments.</a:t>
            </a: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650">
              <a:latin typeface="Times New Roman"/>
              <a:cs typeface="Times New Roman"/>
            </a:endParaRPr>
          </a:p>
          <a:p>
            <a:pPr marL="12700" marR="5080">
              <a:lnSpc>
                <a:spcPts val="1760"/>
              </a:lnSpc>
            </a:pP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diseased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segment can be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removed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surgically,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because</a:t>
            </a:r>
            <a:r>
              <a:rPr sz="17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it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 structural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unit..</a:t>
            </a:r>
            <a:endParaRPr sz="1700">
              <a:latin typeface="Times New Roman"/>
              <a:cs typeface="Times New Roman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895600" y="407034"/>
            <a:ext cx="6629401" cy="1038670"/>
            <a:chOff x="604964" y="280352"/>
            <a:chExt cx="7935595" cy="1134110"/>
          </a:xfrm>
        </p:grpSpPr>
        <p:sp>
          <p:nvSpPr>
            <p:cNvPr id="16" name="object 16"/>
            <p:cNvSpPr/>
            <p:nvPr/>
          </p:nvSpPr>
          <p:spPr>
            <a:xfrm>
              <a:off x="610361" y="285750"/>
              <a:ext cx="7924800" cy="1123315"/>
            </a:xfrm>
            <a:custGeom>
              <a:avLst/>
              <a:gdLst/>
              <a:ahLst/>
              <a:cxnLst/>
              <a:rect l="l" t="t" r="r" b="b"/>
              <a:pathLst>
                <a:path w="7924800" h="1123315">
                  <a:moveTo>
                    <a:pt x="7737602" y="0"/>
                  </a:moveTo>
                  <a:lnTo>
                    <a:pt x="187197" y="0"/>
                  </a:lnTo>
                  <a:lnTo>
                    <a:pt x="137431" y="6687"/>
                  </a:lnTo>
                  <a:lnTo>
                    <a:pt x="92713" y="25559"/>
                  </a:lnTo>
                  <a:lnTo>
                    <a:pt x="54827" y="54832"/>
                  </a:lnTo>
                  <a:lnTo>
                    <a:pt x="25557" y="92719"/>
                  </a:lnTo>
                  <a:lnTo>
                    <a:pt x="6686" y="137436"/>
                  </a:lnTo>
                  <a:lnTo>
                    <a:pt x="0" y="187198"/>
                  </a:lnTo>
                  <a:lnTo>
                    <a:pt x="0" y="935989"/>
                  </a:lnTo>
                  <a:lnTo>
                    <a:pt x="6686" y="985751"/>
                  </a:lnTo>
                  <a:lnTo>
                    <a:pt x="25557" y="1030468"/>
                  </a:lnTo>
                  <a:lnTo>
                    <a:pt x="54827" y="1068355"/>
                  </a:lnTo>
                  <a:lnTo>
                    <a:pt x="92713" y="1097628"/>
                  </a:lnTo>
                  <a:lnTo>
                    <a:pt x="137431" y="1116500"/>
                  </a:lnTo>
                  <a:lnTo>
                    <a:pt x="187197" y="1123188"/>
                  </a:lnTo>
                  <a:lnTo>
                    <a:pt x="7737602" y="1123188"/>
                  </a:lnTo>
                  <a:lnTo>
                    <a:pt x="7787363" y="1116500"/>
                  </a:lnTo>
                  <a:lnTo>
                    <a:pt x="7832080" y="1097628"/>
                  </a:lnTo>
                  <a:lnTo>
                    <a:pt x="7869967" y="1068355"/>
                  </a:lnTo>
                  <a:lnTo>
                    <a:pt x="7899240" y="1030468"/>
                  </a:lnTo>
                  <a:lnTo>
                    <a:pt x="7918112" y="985751"/>
                  </a:lnTo>
                  <a:lnTo>
                    <a:pt x="7924800" y="935989"/>
                  </a:lnTo>
                  <a:lnTo>
                    <a:pt x="7924800" y="187198"/>
                  </a:lnTo>
                  <a:lnTo>
                    <a:pt x="7918112" y="137436"/>
                  </a:lnTo>
                  <a:lnTo>
                    <a:pt x="7899240" y="92719"/>
                  </a:lnTo>
                  <a:lnTo>
                    <a:pt x="7869967" y="54832"/>
                  </a:lnTo>
                  <a:lnTo>
                    <a:pt x="7832080" y="25559"/>
                  </a:lnTo>
                  <a:lnTo>
                    <a:pt x="7787363" y="6687"/>
                  </a:lnTo>
                  <a:lnTo>
                    <a:pt x="773760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10361" y="285750"/>
              <a:ext cx="7924800" cy="1123315"/>
            </a:xfrm>
            <a:custGeom>
              <a:avLst/>
              <a:gdLst/>
              <a:ahLst/>
              <a:cxnLst/>
              <a:rect l="l" t="t" r="r" b="b"/>
              <a:pathLst>
                <a:path w="7924800" h="1123315">
                  <a:moveTo>
                    <a:pt x="0" y="187198"/>
                  </a:moveTo>
                  <a:lnTo>
                    <a:pt x="6686" y="137436"/>
                  </a:lnTo>
                  <a:lnTo>
                    <a:pt x="25557" y="92719"/>
                  </a:lnTo>
                  <a:lnTo>
                    <a:pt x="54827" y="54832"/>
                  </a:lnTo>
                  <a:lnTo>
                    <a:pt x="92713" y="25559"/>
                  </a:lnTo>
                  <a:lnTo>
                    <a:pt x="137431" y="6687"/>
                  </a:lnTo>
                  <a:lnTo>
                    <a:pt x="187197" y="0"/>
                  </a:lnTo>
                  <a:lnTo>
                    <a:pt x="7737602" y="0"/>
                  </a:lnTo>
                  <a:lnTo>
                    <a:pt x="7787363" y="6687"/>
                  </a:lnTo>
                  <a:lnTo>
                    <a:pt x="7832080" y="25559"/>
                  </a:lnTo>
                  <a:lnTo>
                    <a:pt x="7869967" y="54832"/>
                  </a:lnTo>
                  <a:lnTo>
                    <a:pt x="7899240" y="92719"/>
                  </a:lnTo>
                  <a:lnTo>
                    <a:pt x="7918112" y="137436"/>
                  </a:lnTo>
                  <a:lnTo>
                    <a:pt x="7924800" y="187198"/>
                  </a:lnTo>
                  <a:lnTo>
                    <a:pt x="7924800" y="935989"/>
                  </a:lnTo>
                  <a:lnTo>
                    <a:pt x="7918112" y="985751"/>
                  </a:lnTo>
                  <a:lnTo>
                    <a:pt x="7899240" y="1030468"/>
                  </a:lnTo>
                  <a:lnTo>
                    <a:pt x="7869967" y="1068355"/>
                  </a:lnTo>
                  <a:lnTo>
                    <a:pt x="7832080" y="1097628"/>
                  </a:lnTo>
                  <a:lnTo>
                    <a:pt x="7787363" y="1116500"/>
                  </a:lnTo>
                  <a:lnTo>
                    <a:pt x="7737602" y="1123188"/>
                  </a:lnTo>
                  <a:lnTo>
                    <a:pt x="187197" y="1123188"/>
                  </a:lnTo>
                  <a:lnTo>
                    <a:pt x="137431" y="1116500"/>
                  </a:lnTo>
                  <a:lnTo>
                    <a:pt x="92713" y="1097628"/>
                  </a:lnTo>
                  <a:lnTo>
                    <a:pt x="54827" y="1068355"/>
                  </a:lnTo>
                  <a:lnTo>
                    <a:pt x="25557" y="1030468"/>
                  </a:lnTo>
                  <a:lnTo>
                    <a:pt x="6686" y="985751"/>
                  </a:lnTo>
                  <a:lnTo>
                    <a:pt x="0" y="935989"/>
                  </a:lnTo>
                  <a:lnTo>
                    <a:pt x="0" y="18719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3429000" y="597745"/>
            <a:ext cx="6400800" cy="597599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905375" algn="l"/>
              </a:tabLst>
            </a:pPr>
            <a:r>
              <a:rPr sz="3800" dirty="0">
                <a:solidFill>
                  <a:schemeClr val="bg1"/>
                </a:solidFill>
                <a:latin typeface="Times New Roman"/>
                <a:cs typeface="Times New Roman"/>
              </a:rPr>
              <a:t>Bronchopulmonary</a:t>
            </a:r>
            <a:r>
              <a:rPr lang="en-US" sz="3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3800" dirty="0">
                <a:solidFill>
                  <a:schemeClr val="bg1"/>
                </a:solidFill>
                <a:latin typeface="Times New Roman"/>
                <a:cs typeface="Times New Roman"/>
              </a:rPr>
              <a:t>Segments</a:t>
            </a:r>
          </a:p>
        </p:txBody>
      </p:sp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24600" y="2436876"/>
            <a:ext cx="3733800" cy="244144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4600" y="2436876"/>
            <a:ext cx="3733800" cy="244144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33600" y="2497835"/>
            <a:ext cx="3733800" cy="231952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3600" y="2307335"/>
            <a:ext cx="3733800" cy="270052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24600" y="2406395"/>
            <a:ext cx="3733800" cy="250240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675" y="2551100"/>
            <a:ext cx="3072650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5465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28965" y="1523936"/>
            <a:ext cx="3744595" cy="1452880"/>
            <a:chOff x="604964" y="1523936"/>
            <a:chExt cx="3744595" cy="1452880"/>
          </a:xfrm>
        </p:grpSpPr>
        <p:sp>
          <p:nvSpPr>
            <p:cNvPr id="3" name="object 3"/>
            <p:cNvSpPr/>
            <p:nvPr/>
          </p:nvSpPr>
          <p:spPr>
            <a:xfrm>
              <a:off x="610361" y="1529334"/>
              <a:ext cx="3733800" cy="695325"/>
            </a:xfrm>
            <a:custGeom>
              <a:avLst/>
              <a:gdLst/>
              <a:ahLst/>
              <a:cxnLst/>
              <a:rect l="l" t="t" r="r" b="b"/>
              <a:pathLst>
                <a:path w="3733800" h="695325">
                  <a:moveTo>
                    <a:pt x="3617976" y="0"/>
                  </a:moveTo>
                  <a:lnTo>
                    <a:pt x="115823" y="0"/>
                  </a:lnTo>
                  <a:lnTo>
                    <a:pt x="70739" y="9096"/>
                  </a:lnTo>
                  <a:lnTo>
                    <a:pt x="33923" y="33909"/>
                  </a:lnTo>
                  <a:lnTo>
                    <a:pt x="9101" y="70723"/>
                  </a:lnTo>
                  <a:lnTo>
                    <a:pt x="0" y="115824"/>
                  </a:lnTo>
                  <a:lnTo>
                    <a:pt x="0" y="579119"/>
                  </a:lnTo>
                  <a:lnTo>
                    <a:pt x="9101" y="624220"/>
                  </a:lnTo>
                  <a:lnTo>
                    <a:pt x="33923" y="661034"/>
                  </a:lnTo>
                  <a:lnTo>
                    <a:pt x="70739" y="685847"/>
                  </a:lnTo>
                  <a:lnTo>
                    <a:pt x="115823" y="694943"/>
                  </a:lnTo>
                  <a:lnTo>
                    <a:pt x="3617976" y="694943"/>
                  </a:lnTo>
                  <a:lnTo>
                    <a:pt x="3663076" y="685847"/>
                  </a:lnTo>
                  <a:lnTo>
                    <a:pt x="3699891" y="661034"/>
                  </a:lnTo>
                  <a:lnTo>
                    <a:pt x="3724703" y="624220"/>
                  </a:lnTo>
                  <a:lnTo>
                    <a:pt x="3733800" y="579119"/>
                  </a:lnTo>
                  <a:lnTo>
                    <a:pt x="3733800" y="115824"/>
                  </a:lnTo>
                  <a:lnTo>
                    <a:pt x="3724703" y="70723"/>
                  </a:lnTo>
                  <a:lnTo>
                    <a:pt x="3699891" y="33909"/>
                  </a:lnTo>
                  <a:lnTo>
                    <a:pt x="3663076" y="9096"/>
                  </a:lnTo>
                  <a:lnTo>
                    <a:pt x="3617976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0361" y="1529334"/>
              <a:ext cx="3733800" cy="695325"/>
            </a:xfrm>
            <a:custGeom>
              <a:avLst/>
              <a:gdLst/>
              <a:ahLst/>
              <a:cxnLst/>
              <a:rect l="l" t="t" r="r" b="b"/>
              <a:pathLst>
                <a:path w="3733800" h="695325">
                  <a:moveTo>
                    <a:pt x="0" y="115824"/>
                  </a:moveTo>
                  <a:lnTo>
                    <a:pt x="9101" y="70723"/>
                  </a:lnTo>
                  <a:lnTo>
                    <a:pt x="33923" y="33909"/>
                  </a:lnTo>
                  <a:lnTo>
                    <a:pt x="70739" y="9096"/>
                  </a:lnTo>
                  <a:lnTo>
                    <a:pt x="115823" y="0"/>
                  </a:lnTo>
                  <a:lnTo>
                    <a:pt x="3617976" y="0"/>
                  </a:lnTo>
                  <a:lnTo>
                    <a:pt x="3663076" y="9096"/>
                  </a:lnTo>
                  <a:lnTo>
                    <a:pt x="3699891" y="33909"/>
                  </a:lnTo>
                  <a:lnTo>
                    <a:pt x="3724703" y="70723"/>
                  </a:lnTo>
                  <a:lnTo>
                    <a:pt x="3733800" y="115824"/>
                  </a:lnTo>
                  <a:lnTo>
                    <a:pt x="3733800" y="579119"/>
                  </a:lnTo>
                  <a:lnTo>
                    <a:pt x="3724703" y="624220"/>
                  </a:lnTo>
                  <a:lnTo>
                    <a:pt x="3699891" y="661034"/>
                  </a:lnTo>
                  <a:lnTo>
                    <a:pt x="3663076" y="685847"/>
                  </a:lnTo>
                  <a:lnTo>
                    <a:pt x="3617976" y="694943"/>
                  </a:lnTo>
                  <a:lnTo>
                    <a:pt x="115823" y="694943"/>
                  </a:lnTo>
                  <a:lnTo>
                    <a:pt x="70739" y="685847"/>
                  </a:lnTo>
                  <a:lnTo>
                    <a:pt x="33923" y="661034"/>
                  </a:lnTo>
                  <a:lnTo>
                    <a:pt x="9101" y="624220"/>
                  </a:lnTo>
                  <a:lnTo>
                    <a:pt x="0" y="579119"/>
                  </a:lnTo>
                  <a:lnTo>
                    <a:pt x="0" y="115824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10361" y="2276094"/>
              <a:ext cx="3733800" cy="695325"/>
            </a:xfrm>
            <a:custGeom>
              <a:avLst/>
              <a:gdLst/>
              <a:ahLst/>
              <a:cxnLst/>
              <a:rect l="l" t="t" r="r" b="b"/>
              <a:pathLst>
                <a:path w="3733800" h="695325">
                  <a:moveTo>
                    <a:pt x="3617976" y="0"/>
                  </a:moveTo>
                  <a:lnTo>
                    <a:pt x="115823" y="0"/>
                  </a:lnTo>
                  <a:lnTo>
                    <a:pt x="70739" y="9096"/>
                  </a:lnTo>
                  <a:lnTo>
                    <a:pt x="33923" y="33908"/>
                  </a:lnTo>
                  <a:lnTo>
                    <a:pt x="9101" y="70723"/>
                  </a:lnTo>
                  <a:lnTo>
                    <a:pt x="0" y="115823"/>
                  </a:lnTo>
                  <a:lnTo>
                    <a:pt x="0" y="579119"/>
                  </a:lnTo>
                  <a:lnTo>
                    <a:pt x="9101" y="624220"/>
                  </a:lnTo>
                  <a:lnTo>
                    <a:pt x="33923" y="661034"/>
                  </a:lnTo>
                  <a:lnTo>
                    <a:pt x="70739" y="685847"/>
                  </a:lnTo>
                  <a:lnTo>
                    <a:pt x="115823" y="694943"/>
                  </a:lnTo>
                  <a:lnTo>
                    <a:pt x="3617976" y="694943"/>
                  </a:lnTo>
                  <a:lnTo>
                    <a:pt x="3663076" y="685847"/>
                  </a:lnTo>
                  <a:lnTo>
                    <a:pt x="3699891" y="661034"/>
                  </a:lnTo>
                  <a:lnTo>
                    <a:pt x="3724703" y="624220"/>
                  </a:lnTo>
                  <a:lnTo>
                    <a:pt x="3733800" y="579119"/>
                  </a:lnTo>
                  <a:lnTo>
                    <a:pt x="3733800" y="115823"/>
                  </a:lnTo>
                  <a:lnTo>
                    <a:pt x="3724703" y="70723"/>
                  </a:lnTo>
                  <a:lnTo>
                    <a:pt x="3699891" y="33909"/>
                  </a:lnTo>
                  <a:lnTo>
                    <a:pt x="3663076" y="9096"/>
                  </a:lnTo>
                  <a:lnTo>
                    <a:pt x="3617976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10361" y="2276094"/>
              <a:ext cx="3733800" cy="695325"/>
            </a:xfrm>
            <a:custGeom>
              <a:avLst/>
              <a:gdLst/>
              <a:ahLst/>
              <a:cxnLst/>
              <a:rect l="l" t="t" r="r" b="b"/>
              <a:pathLst>
                <a:path w="3733800" h="695325">
                  <a:moveTo>
                    <a:pt x="0" y="115823"/>
                  </a:moveTo>
                  <a:lnTo>
                    <a:pt x="9101" y="70723"/>
                  </a:lnTo>
                  <a:lnTo>
                    <a:pt x="33923" y="33908"/>
                  </a:lnTo>
                  <a:lnTo>
                    <a:pt x="70739" y="9096"/>
                  </a:lnTo>
                  <a:lnTo>
                    <a:pt x="115823" y="0"/>
                  </a:lnTo>
                  <a:lnTo>
                    <a:pt x="3617976" y="0"/>
                  </a:lnTo>
                  <a:lnTo>
                    <a:pt x="3663076" y="9096"/>
                  </a:lnTo>
                  <a:lnTo>
                    <a:pt x="3699891" y="33909"/>
                  </a:lnTo>
                  <a:lnTo>
                    <a:pt x="3724703" y="70723"/>
                  </a:lnTo>
                  <a:lnTo>
                    <a:pt x="3733800" y="115823"/>
                  </a:lnTo>
                  <a:lnTo>
                    <a:pt x="3733800" y="579119"/>
                  </a:lnTo>
                  <a:lnTo>
                    <a:pt x="3724703" y="624220"/>
                  </a:lnTo>
                  <a:lnTo>
                    <a:pt x="3699891" y="661034"/>
                  </a:lnTo>
                  <a:lnTo>
                    <a:pt x="3663076" y="685847"/>
                  </a:lnTo>
                  <a:lnTo>
                    <a:pt x="3617976" y="694943"/>
                  </a:lnTo>
                  <a:lnTo>
                    <a:pt x="115823" y="694943"/>
                  </a:lnTo>
                  <a:lnTo>
                    <a:pt x="70739" y="685847"/>
                  </a:lnTo>
                  <a:lnTo>
                    <a:pt x="33923" y="661034"/>
                  </a:lnTo>
                  <a:lnTo>
                    <a:pt x="9101" y="624220"/>
                  </a:lnTo>
                  <a:lnTo>
                    <a:pt x="0" y="579119"/>
                  </a:lnTo>
                  <a:lnTo>
                    <a:pt x="0" y="115823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4056508" y="3342005"/>
            <a:ext cx="1388745" cy="9525"/>
          </a:xfrm>
          <a:custGeom>
            <a:avLst/>
            <a:gdLst/>
            <a:ahLst/>
            <a:cxnLst/>
            <a:rect l="l" t="t" r="r" b="b"/>
            <a:pathLst>
              <a:path w="1388745" h="9525">
                <a:moveTo>
                  <a:pt x="1388364" y="0"/>
                </a:moveTo>
                <a:lnTo>
                  <a:pt x="0" y="0"/>
                </a:lnTo>
                <a:lnTo>
                  <a:pt x="0" y="9144"/>
                </a:lnTo>
                <a:lnTo>
                  <a:pt x="1388364" y="9144"/>
                </a:lnTo>
                <a:lnTo>
                  <a:pt x="13883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66442" y="3751961"/>
            <a:ext cx="3363595" cy="9525"/>
          </a:xfrm>
          <a:custGeom>
            <a:avLst/>
            <a:gdLst/>
            <a:ahLst/>
            <a:cxnLst/>
            <a:rect l="l" t="t" r="r" b="b"/>
            <a:pathLst>
              <a:path w="3363595" h="9525">
                <a:moveTo>
                  <a:pt x="3363417" y="0"/>
                </a:moveTo>
                <a:lnTo>
                  <a:pt x="0" y="0"/>
                </a:lnTo>
                <a:lnTo>
                  <a:pt x="0" y="9143"/>
                </a:lnTo>
                <a:lnTo>
                  <a:pt x="3363417" y="9143"/>
                </a:lnTo>
                <a:lnTo>
                  <a:pt x="33634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2128965" y="4567364"/>
            <a:ext cx="3744595" cy="706120"/>
            <a:chOff x="604964" y="4567364"/>
            <a:chExt cx="3744595" cy="706120"/>
          </a:xfrm>
        </p:grpSpPr>
        <p:sp>
          <p:nvSpPr>
            <p:cNvPr id="10" name="object 10"/>
            <p:cNvSpPr/>
            <p:nvPr/>
          </p:nvSpPr>
          <p:spPr>
            <a:xfrm>
              <a:off x="610361" y="4572762"/>
              <a:ext cx="3733800" cy="695325"/>
            </a:xfrm>
            <a:custGeom>
              <a:avLst/>
              <a:gdLst/>
              <a:ahLst/>
              <a:cxnLst/>
              <a:rect l="l" t="t" r="r" b="b"/>
              <a:pathLst>
                <a:path w="3733800" h="695325">
                  <a:moveTo>
                    <a:pt x="3617976" y="0"/>
                  </a:moveTo>
                  <a:lnTo>
                    <a:pt x="115823" y="0"/>
                  </a:lnTo>
                  <a:lnTo>
                    <a:pt x="70739" y="9096"/>
                  </a:lnTo>
                  <a:lnTo>
                    <a:pt x="33923" y="33908"/>
                  </a:lnTo>
                  <a:lnTo>
                    <a:pt x="9101" y="70723"/>
                  </a:lnTo>
                  <a:lnTo>
                    <a:pt x="0" y="115824"/>
                  </a:lnTo>
                  <a:lnTo>
                    <a:pt x="0" y="579119"/>
                  </a:lnTo>
                  <a:lnTo>
                    <a:pt x="9101" y="624220"/>
                  </a:lnTo>
                  <a:lnTo>
                    <a:pt x="33923" y="661035"/>
                  </a:lnTo>
                  <a:lnTo>
                    <a:pt x="70739" y="685847"/>
                  </a:lnTo>
                  <a:lnTo>
                    <a:pt x="115823" y="694944"/>
                  </a:lnTo>
                  <a:lnTo>
                    <a:pt x="3617976" y="694944"/>
                  </a:lnTo>
                  <a:lnTo>
                    <a:pt x="3663076" y="685847"/>
                  </a:lnTo>
                  <a:lnTo>
                    <a:pt x="3699891" y="661035"/>
                  </a:lnTo>
                  <a:lnTo>
                    <a:pt x="3724703" y="624220"/>
                  </a:lnTo>
                  <a:lnTo>
                    <a:pt x="3733800" y="579119"/>
                  </a:lnTo>
                  <a:lnTo>
                    <a:pt x="3733800" y="115824"/>
                  </a:lnTo>
                  <a:lnTo>
                    <a:pt x="3724703" y="70723"/>
                  </a:lnTo>
                  <a:lnTo>
                    <a:pt x="3699891" y="33908"/>
                  </a:lnTo>
                  <a:lnTo>
                    <a:pt x="3663076" y="9096"/>
                  </a:lnTo>
                  <a:lnTo>
                    <a:pt x="3617976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10361" y="4572762"/>
              <a:ext cx="3733800" cy="695325"/>
            </a:xfrm>
            <a:custGeom>
              <a:avLst/>
              <a:gdLst/>
              <a:ahLst/>
              <a:cxnLst/>
              <a:rect l="l" t="t" r="r" b="b"/>
              <a:pathLst>
                <a:path w="3733800" h="695325">
                  <a:moveTo>
                    <a:pt x="0" y="115824"/>
                  </a:moveTo>
                  <a:lnTo>
                    <a:pt x="9101" y="70723"/>
                  </a:lnTo>
                  <a:lnTo>
                    <a:pt x="33923" y="33908"/>
                  </a:lnTo>
                  <a:lnTo>
                    <a:pt x="70739" y="9096"/>
                  </a:lnTo>
                  <a:lnTo>
                    <a:pt x="115823" y="0"/>
                  </a:lnTo>
                  <a:lnTo>
                    <a:pt x="3617976" y="0"/>
                  </a:lnTo>
                  <a:lnTo>
                    <a:pt x="3663076" y="9096"/>
                  </a:lnTo>
                  <a:lnTo>
                    <a:pt x="3699891" y="33908"/>
                  </a:lnTo>
                  <a:lnTo>
                    <a:pt x="3724703" y="70723"/>
                  </a:lnTo>
                  <a:lnTo>
                    <a:pt x="3733800" y="115824"/>
                  </a:lnTo>
                  <a:lnTo>
                    <a:pt x="3733800" y="579119"/>
                  </a:lnTo>
                  <a:lnTo>
                    <a:pt x="3724703" y="624220"/>
                  </a:lnTo>
                  <a:lnTo>
                    <a:pt x="3699891" y="661035"/>
                  </a:lnTo>
                  <a:lnTo>
                    <a:pt x="3663076" y="685847"/>
                  </a:lnTo>
                  <a:lnTo>
                    <a:pt x="3617976" y="694944"/>
                  </a:lnTo>
                  <a:lnTo>
                    <a:pt x="115823" y="694944"/>
                  </a:lnTo>
                  <a:lnTo>
                    <a:pt x="70739" y="685847"/>
                  </a:lnTo>
                  <a:lnTo>
                    <a:pt x="33923" y="661035"/>
                  </a:lnTo>
                  <a:lnTo>
                    <a:pt x="9101" y="624220"/>
                  </a:lnTo>
                  <a:lnTo>
                    <a:pt x="0" y="579119"/>
                  </a:lnTo>
                  <a:lnTo>
                    <a:pt x="0" y="115824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4943475" y="5639144"/>
            <a:ext cx="645160" cy="9525"/>
          </a:xfrm>
          <a:custGeom>
            <a:avLst/>
            <a:gdLst/>
            <a:ahLst/>
            <a:cxnLst/>
            <a:rect l="l" t="t" r="r" b="b"/>
            <a:pathLst>
              <a:path w="645160" h="9525">
                <a:moveTo>
                  <a:pt x="644651" y="0"/>
                </a:moveTo>
                <a:lnTo>
                  <a:pt x="0" y="0"/>
                </a:lnTo>
                <a:lnTo>
                  <a:pt x="0" y="9144"/>
                </a:lnTo>
                <a:lnTo>
                  <a:pt x="644651" y="9144"/>
                </a:lnTo>
                <a:lnTo>
                  <a:pt x="6446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38654" y="6007951"/>
            <a:ext cx="1390015" cy="9525"/>
          </a:xfrm>
          <a:custGeom>
            <a:avLst/>
            <a:gdLst/>
            <a:ahLst/>
            <a:cxnLst/>
            <a:rect l="l" t="t" r="r" b="b"/>
            <a:pathLst>
              <a:path w="1390014" h="9525">
                <a:moveTo>
                  <a:pt x="1389837" y="0"/>
                </a:moveTo>
                <a:lnTo>
                  <a:pt x="0" y="0"/>
                </a:lnTo>
                <a:lnTo>
                  <a:pt x="0" y="9143"/>
                </a:lnTo>
                <a:lnTo>
                  <a:pt x="1389837" y="9143"/>
                </a:lnTo>
                <a:lnTo>
                  <a:pt x="13898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137868" y="1585977"/>
            <a:ext cx="3694429" cy="4499949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98425" marR="266700">
              <a:lnSpc>
                <a:spcPts val="1860"/>
              </a:lnSpc>
              <a:spcBef>
                <a:spcPts val="409"/>
              </a:spcBef>
            </a:pPr>
            <a:r>
              <a:rPr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Apex </a:t>
            </a:r>
            <a:r>
              <a:rPr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(of </a:t>
            </a:r>
            <a:r>
              <a:rPr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each lung):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lies one inch </a:t>
            </a:r>
            <a:r>
              <a:rPr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above</a:t>
            </a:r>
            <a:r>
              <a:rPr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medial</a:t>
            </a:r>
            <a:r>
              <a:rPr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1/3</a:t>
            </a:r>
            <a:r>
              <a:rPr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clavicle.</a:t>
            </a:r>
            <a:endParaRPr dirty="0">
              <a:latin typeface="Times New Roman"/>
              <a:cs typeface="Times New Roman"/>
            </a:endParaRPr>
          </a:p>
          <a:p>
            <a:pPr>
              <a:spcBef>
                <a:spcPts val="20"/>
              </a:spcBef>
            </a:pPr>
            <a:endParaRPr sz="2400" dirty="0">
              <a:latin typeface="Times New Roman"/>
              <a:cs typeface="Times New Roman"/>
            </a:endParaRPr>
          </a:p>
          <a:p>
            <a:pPr marL="98425">
              <a:spcBef>
                <a:spcPts val="5"/>
              </a:spcBef>
            </a:pP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Right</a:t>
            </a:r>
            <a:r>
              <a:rPr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pleura:</a:t>
            </a:r>
            <a:endParaRPr dirty="0">
              <a:latin typeface="Times New Roman"/>
              <a:cs typeface="Times New Roman"/>
            </a:endParaRPr>
          </a:p>
          <a:p>
            <a:pPr>
              <a:spcBef>
                <a:spcPts val="55"/>
              </a:spcBef>
            </a:pPr>
            <a:endParaRPr sz="1700" dirty="0">
              <a:latin typeface="Times New Roman"/>
              <a:cs typeface="Times New Roman"/>
            </a:endParaRPr>
          </a:p>
          <a:p>
            <a:pPr marL="228600" marR="206375" indent="-114300">
              <a:lnSpc>
                <a:spcPts val="1440"/>
              </a:lnSpc>
              <a:buFont typeface="Times New Roman"/>
              <a:buChar char="•"/>
              <a:tabLst>
                <a:tab pos="228600" algn="l"/>
              </a:tabLst>
            </a:pPr>
            <a:r>
              <a:rPr sz="1400" b="1" dirty="0">
                <a:latin typeface="Times New Roman"/>
                <a:cs typeface="Times New Roman"/>
              </a:rPr>
              <a:t>The</a:t>
            </a:r>
            <a:r>
              <a:rPr sz="1400" b="1" spc="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anterior</a:t>
            </a:r>
            <a:r>
              <a:rPr sz="1400" b="1" spc="-60" dirty="0">
                <a:latin typeface="Times New Roman"/>
                <a:cs typeface="Times New Roman"/>
              </a:rPr>
              <a:t> </a:t>
            </a:r>
            <a:r>
              <a:rPr sz="1400" b="1" spc="-5" dirty="0">
                <a:latin typeface="Times New Roman"/>
                <a:cs typeface="Times New Roman"/>
              </a:rPr>
              <a:t>margin</a:t>
            </a:r>
            <a:r>
              <a:rPr sz="1400" b="1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extends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vertically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from </a:t>
            </a:r>
            <a:r>
              <a:rPr sz="1400" spc="-33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sternoclavicular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joint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to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10" dirty="0">
                <a:latin typeface="Times New Roman"/>
                <a:cs typeface="Times New Roman"/>
              </a:rPr>
              <a:t>6</a:t>
            </a:r>
            <a:r>
              <a:rPr sz="1350" spc="15" baseline="24691" dirty="0">
                <a:latin typeface="Times New Roman"/>
                <a:cs typeface="Times New Roman"/>
              </a:rPr>
              <a:t>th</a:t>
            </a:r>
            <a:r>
              <a:rPr sz="1350" spc="172" baseline="24691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costal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cartilage.</a:t>
            </a:r>
          </a:p>
          <a:p>
            <a:pPr marL="228600" marR="93980" indent="-114300">
              <a:lnSpc>
                <a:spcPct val="86200"/>
              </a:lnSpc>
              <a:spcBef>
                <a:spcPts val="320"/>
              </a:spcBef>
              <a:buFont typeface="Times New Roman"/>
              <a:buChar char="•"/>
              <a:tabLst>
                <a:tab pos="228600" algn="l"/>
              </a:tabLst>
            </a:pPr>
            <a:r>
              <a:rPr sz="1400" b="1" dirty="0">
                <a:latin typeface="Times New Roman"/>
                <a:cs typeface="Times New Roman"/>
              </a:rPr>
              <a:t>Inferior </a:t>
            </a:r>
            <a:r>
              <a:rPr sz="1400" b="1" spc="-5" dirty="0">
                <a:latin typeface="Times New Roman"/>
                <a:cs typeface="Times New Roman"/>
              </a:rPr>
              <a:t>margin </a:t>
            </a:r>
            <a:r>
              <a:rPr sz="1400" b="1" dirty="0">
                <a:latin typeface="Times New Roman"/>
                <a:cs typeface="Times New Roman"/>
              </a:rPr>
              <a:t>: </a:t>
            </a:r>
            <a:r>
              <a:rPr sz="1400" dirty="0">
                <a:latin typeface="Times New Roman"/>
                <a:cs typeface="Times New Roman"/>
              </a:rPr>
              <a:t>passes round chest wall, on 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the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spc="10" dirty="0">
                <a:latin typeface="Times New Roman"/>
                <a:cs typeface="Times New Roman"/>
              </a:rPr>
              <a:t>8</a:t>
            </a:r>
            <a:r>
              <a:rPr sz="1350" spc="15" baseline="24691" dirty="0">
                <a:latin typeface="Times New Roman"/>
                <a:cs typeface="Times New Roman"/>
              </a:rPr>
              <a:t>th</a:t>
            </a:r>
            <a:r>
              <a:rPr sz="1350" spc="157" baseline="24691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rib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in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midclavicular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line,</a:t>
            </a:r>
            <a:r>
              <a:rPr sz="1400" spc="-10" dirty="0">
                <a:latin typeface="Times New Roman"/>
                <a:cs typeface="Times New Roman"/>
              </a:rPr>
              <a:t> </a:t>
            </a:r>
            <a:r>
              <a:rPr sz="1400" spc="10" dirty="0">
                <a:latin typeface="Times New Roman"/>
                <a:cs typeface="Times New Roman"/>
              </a:rPr>
              <a:t>10</a:t>
            </a:r>
            <a:r>
              <a:rPr sz="1350" spc="15" baseline="24691" dirty="0">
                <a:latin typeface="Times New Roman"/>
                <a:cs typeface="Times New Roman"/>
              </a:rPr>
              <a:t>th</a:t>
            </a:r>
            <a:r>
              <a:rPr sz="1350" spc="157" baseline="24691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rib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in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mid- </a:t>
            </a:r>
            <a:r>
              <a:rPr sz="1400" spc="-335" dirty="0">
                <a:latin typeface="Times New Roman"/>
                <a:cs typeface="Times New Roman"/>
              </a:rPr>
              <a:t> </a:t>
            </a:r>
            <a:r>
              <a:rPr sz="1400" u="sng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axillary line </a:t>
            </a:r>
            <a:r>
              <a:rPr sz="1400" dirty="0">
                <a:latin typeface="Times New Roman"/>
                <a:cs typeface="Times New Roman"/>
              </a:rPr>
              <a:t>and finally reaching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to </a:t>
            </a:r>
            <a:r>
              <a:rPr sz="1400" u="sng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the last 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u="sng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thoracic</a:t>
            </a:r>
            <a:r>
              <a:rPr sz="1400" u="sng" spc="-45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u="sng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spine.</a:t>
            </a:r>
            <a:endParaRPr sz="1400" dirty="0">
              <a:latin typeface="Times New Roman"/>
              <a:cs typeface="Times New Roman"/>
            </a:endParaRPr>
          </a:p>
          <a:p>
            <a:pPr marL="228600" marR="104775" indent="-114300">
              <a:lnSpc>
                <a:spcPts val="1440"/>
              </a:lnSpc>
              <a:spcBef>
                <a:spcPts val="345"/>
              </a:spcBef>
              <a:buFont typeface="Times New Roman"/>
              <a:buChar char="•"/>
              <a:tabLst>
                <a:tab pos="228600" algn="l"/>
              </a:tabLst>
            </a:pPr>
            <a:r>
              <a:rPr sz="1400" b="1" dirty="0">
                <a:latin typeface="Times New Roman"/>
                <a:cs typeface="Times New Roman"/>
              </a:rPr>
              <a:t>Posterior</a:t>
            </a:r>
            <a:r>
              <a:rPr sz="1400" b="1" spc="-70" dirty="0">
                <a:latin typeface="Times New Roman"/>
                <a:cs typeface="Times New Roman"/>
              </a:rPr>
              <a:t> </a:t>
            </a:r>
            <a:r>
              <a:rPr sz="1400" b="1" spc="-5" dirty="0">
                <a:latin typeface="Times New Roman"/>
                <a:cs typeface="Times New Roman"/>
              </a:rPr>
              <a:t>margin</a:t>
            </a:r>
            <a:r>
              <a:rPr sz="1400" b="1" spc="-1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:</a:t>
            </a:r>
            <a:r>
              <a:rPr sz="1400" b="1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along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the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vertebral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column </a:t>
            </a:r>
            <a:r>
              <a:rPr sz="1400" spc="-3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from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the</a:t>
            </a:r>
            <a:r>
              <a:rPr sz="1400" spc="3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apex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to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the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inferior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margin.</a:t>
            </a:r>
            <a:endParaRPr sz="1400" dirty="0">
              <a:latin typeface="Times New Roman"/>
              <a:cs typeface="Times New Roman"/>
            </a:endParaRPr>
          </a:p>
          <a:p>
            <a:pPr>
              <a:spcBef>
                <a:spcPts val="30"/>
              </a:spcBef>
              <a:buClr>
                <a:srgbClr val="FFFFFF"/>
              </a:buClr>
              <a:buFont typeface="Times New Roman"/>
              <a:buChar char="•"/>
            </a:pPr>
            <a:endParaRPr sz="1450" dirty="0">
              <a:latin typeface="Times New Roman"/>
              <a:cs typeface="Times New Roman"/>
            </a:endParaRPr>
          </a:p>
          <a:p>
            <a:pPr marL="98425"/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Left</a:t>
            </a:r>
            <a:r>
              <a:rPr b="1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pleura:</a:t>
            </a:r>
            <a:endParaRPr dirty="0">
              <a:latin typeface="Times New Roman"/>
              <a:cs typeface="Times New Roman"/>
            </a:endParaRPr>
          </a:p>
          <a:p>
            <a:pPr>
              <a:spcBef>
                <a:spcPts val="45"/>
              </a:spcBef>
            </a:pPr>
            <a:endParaRPr sz="1700" dirty="0">
              <a:latin typeface="Times New Roman"/>
              <a:cs typeface="Times New Roman"/>
            </a:endParaRPr>
          </a:p>
          <a:p>
            <a:pPr marL="228600" marR="186690" indent="-114300">
              <a:lnSpc>
                <a:spcPct val="86200"/>
              </a:lnSpc>
              <a:buFont typeface="Times New Roman"/>
              <a:buChar char="•"/>
              <a:tabLst>
                <a:tab pos="228600" algn="l"/>
              </a:tabLst>
            </a:pPr>
            <a:r>
              <a:rPr sz="1400" b="1" dirty="0">
                <a:latin typeface="Times New Roman"/>
                <a:cs typeface="Times New Roman"/>
              </a:rPr>
              <a:t>The anterior </a:t>
            </a:r>
            <a:r>
              <a:rPr sz="1400" b="1" spc="-5" dirty="0">
                <a:latin typeface="Times New Roman"/>
                <a:cs typeface="Times New Roman"/>
              </a:rPr>
              <a:t>margin </a:t>
            </a:r>
            <a:r>
              <a:rPr sz="1400" dirty="0">
                <a:latin typeface="Times New Roman"/>
                <a:cs typeface="Times New Roman"/>
              </a:rPr>
              <a:t>extends from 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sternoclavicular joint </a:t>
            </a:r>
            <a:r>
              <a:rPr sz="1400" dirty="0">
                <a:latin typeface="Times New Roman"/>
                <a:cs typeface="Times New Roman"/>
              </a:rPr>
              <a:t>to the level of </a:t>
            </a:r>
            <a:r>
              <a:rPr sz="1400" spc="10" dirty="0">
                <a:latin typeface="Times New Roman"/>
                <a:cs typeface="Times New Roman"/>
              </a:rPr>
              <a:t>4</a:t>
            </a:r>
            <a:r>
              <a:rPr sz="1350" spc="15" baseline="24691" dirty="0">
                <a:latin typeface="Times New Roman"/>
                <a:cs typeface="Times New Roman"/>
              </a:rPr>
              <a:t>th</a:t>
            </a:r>
            <a:r>
              <a:rPr sz="1350" spc="22" baseline="24691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costal </a:t>
            </a:r>
            <a:r>
              <a:rPr sz="1400" spc="-335" dirty="0">
                <a:latin typeface="Times New Roman"/>
                <a:cs typeface="Times New Roman"/>
              </a:rPr>
              <a:t> </a:t>
            </a:r>
            <a:r>
              <a:rPr sz="1400" u="sng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cartilage,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then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deviates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for about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1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inch</a:t>
            </a:r>
            <a:r>
              <a:rPr sz="1400" spc="-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to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left </a:t>
            </a:r>
            <a:r>
              <a:rPr sz="1400" spc="-3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at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spc="10" dirty="0">
                <a:latin typeface="Times New Roman"/>
                <a:cs typeface="Times New Roman"/>
              </a:rPr>
              <a:t>6</a:t>
            </a:r>
            <a:r>
              <a:rPr sz="1350" spc="15" baseline="24691" dirty="0">
                <a:latin typeface="Times New Roman"/>
                <a:cs typeface="Times New Roman"/>
              </a:rPr>
              <a:t>th</a:t>
            </a:r>
            <a:r>
              <a:rPr sz="1350" spc="352" baseline="24691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costal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cartilage</a:t>
            </a:r>
            <a:r>
              <a:rPr sz="1400" spc="-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to</a:t>
            </a:r>
            <a:r>
              <a:rPr sz="1400" spc="-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form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b="1" u="heavy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cardiac</a:t>
            </a:r>
            <a:r>
              <a:rPr sz="1400" b="1" u="heavy" spc="-40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b="1" u="heavy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notch.</a:t>
            </a:r>
            <a:endParaRPr sz="1400" dirty="0">
              <a:latin typeface="Times New Roman"/>
              <a:cs typeface="Times New Roman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048000" y="272733"/>
            <a:ext cx="6324601" cy="711835"/>
            <a:chOff x="604964" y="272732"/>
            <a:chExt cx="7935595" cy="711835"/>
          </a:xfrm>
        </p:grpSpPr>
        <p:sp>
          <p:nvSpPr>
            <p:cNvPr id="16" name="object 16"/>
            <p:cNvSpPr/>
            <p:nvPr/>
          </p:nvSpPr>
          <p:spPr>
            <a:xfrm>
              <a:off x="610361" y="278130"/>
              <a:ext cx="7924800" cy="701040"/>
            </a:xfrm>
            <a:custGeom>
              <a:avLst/>
              <a:gdLst/>
              <a:ahLst/>
              <a:cxnLst/>
              <a:rect l="l" t="t" r="r" b="b"/>
              <a:pathLst>
                <a:path w="7924800" h="701040">
                  <a:moveTo>
                    <a:pt x="7807959" y="0"/>
                  </a:moveTo>
                  <a:lnTo>
                    <a:pt x="116839" y="0"/>
                  </a:lnTo>
                  <a:lnTo>
                    <a:pt x="71360" y="9183"/>
                  </a:lnTo>
                  <a:lnTo>
                    <a:pt x="34221" y="34226"/>
                  </a:lnTo>
                  <a:lnTo>
                    <a:pt x="9181" y="71366"/>
                  </a:lnTo>
                  <a:lnTo>
                    <a:pt x="0" y="116840"/>
                  </a:lnTo>
                  <a:lnTo>
                    <a:pt x="0" y="584200"/>
                  </a:lnTo>
                  <a:lnTo>
                    <a:pt x="9181" y="629673"/>
                  </a:lnTo>
                  <a:lnTo>
                    <a:pt x="34221" y="666813"/>
                  </a:lnTo>
                  <a:lnTo>
                    <a:pt x="71360" y="691856"/>
                  </a:lnTo>
                  <a:lnTo>
                    <a:pt x="116839" y="701040"/>
                  </a:lnTo>
                  <a:lnTo>
                    <a:pt x="7807959" y="701040"/>
                  </a:lnTo>
                  <a:lnTo>
                    <a:pt x="7853433" y="691856"/>
                  </a:lnTo>
                  <a:lnTo>
                    <a:pt x="7890573" y="666813"/>
                  </a:lnTo>
                  <a:lnTo>
                    <a:pt x="7915616" y="629673"/>
                  </a:lnTo>
                  <a:lnTo>
                    <a:pt x="7924800" y="584200"/>
                  </a:lnTo>
                  <a:lnTo>
                    <a:pt x="7924800" y="116840"/>
                  </a:lnTo>
                  <a:lnTo>
                    <a:pt x="7915616" y="71366"/>
                  </a:lnTo>
                  <a:lnTo>
                    <a:pt x="7890573" y="34226"/>
                  </a:lnTo>
                  <a:lnTo>
                    <a:pt x="7853433" y="9183"/>
                  </a:lnTo>
                  <a:lnTo>
                    <a:pt x="7807959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10361" y="278130"/>
              <a:ext cx="7924800" cy="701040"/>
            </a:xfrm>
            <a:custGeom>
              <a:avLst/>
              <a:gdLst/>
              <a:ahLst/>
              <a:cxnLst/>
              <a:rect l="l" t="t" r="r" b="b"/>
              <a:pathLst>
                <a:path w="7924800" h="701040">
                  <a:moveTo>
                    <a:pt x="0" y="116840"/>
                  </a:moveTo>
                  <a:lnTo>
                    <a:pt x="9181" y="71366"/>
                  </a:lnTo>
                  <a:lnTo>
                    <a:pt x="34221" y="34226"/>
                  </a:lnTo>
                  <a:lnTo>
                    <a:pt x="71360" y="9183"/>
                  </a:lnTo>
                  <a:lnTo>
                    <a:pt x="116839" y="0"/>
                  </a:lnTo>
                  <a:lnTo>
                    <a:pt x="7807959" y="0"/>
                  </a:lnTo>
                  <a:lnTo>
                    <a:pt x="7853433" y="9183"/>
                  </a:lnTo>
                  <a:lnTo>
                    <a:pt x="7890573" y="34226"/>
                  </a:lnTo>
                  <a:lnTo>
                    <a:pt x="7915616" y="71366"/>
                  </a:lnTo>
                  <a:lnTo>
                    <a:pt x="7924800" y="116840"/>
                  </a:lnTo>
                  <a:lnTo>
                    <a:pt x="7924800" y="584200"/>
                  </a:lnTo>
                  <a:lnTo>
                    <a:pt x="7915616" y="629673"/>
                  </a:lnTo>
                  <a:lnTo>
                    <a:pt x="7890573" y="666813"/>
                  </a:lnTo>
                  <a:lnTo>
                    <a:pt x="7853433" y="691856"/>
                  </a:lnTo>
                  <a:lnTo>
                    <a:pt x="7807959" y="701040"/>
                  </a:lnTo>
                  <a:lnTo>
                    <a:pt x="116839" y="701040"/>
                  </a:lnTo>
                  <a:lnTo>
                    <a:pt x="71360" y="691856"/>
                  </a:lnTo>
                  <a:lnTo>
                    <a:pt x="34221" y="666813"/>
                  </a:lnTo>
                  <a:lnTo>
                    <a:pt x="9181" y="629673"/>
                  </a:lnTo>
                  <a:lnTo>
                    <a:pt x="0" y="584200"/>
                  </a:lnTo>
                  <a:lnTo>
                    <a:pt x="0" y="116840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3575685" y="349377"/>
            <a:ext cx="5046980" cy="48260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solidFill>
                  <a:schemeClr val="bg1"/>
                </a:solidFill>
              </a:rPr>
              <a:t>Surface</a:t>
            </a:r>
            <a:r>
              <a:rPr sz="3000" spc="-175" dirty="0">
                <a:solidFill>
                  <a:schemeClr val="bg1"/>
                </a:solidFill>
              </a:rPr>
              <a:t> </a:t>
            </a:r>
            <a:r>
              <a:rPr sz="3000" dirty="0">
                <a:solidFill>
                  <a:schemeClr val="bg1"/>
                </a:solidFill>
              </a:rPr>
              <a:t>Anatomy</a:t>
            </a:r>
            <a:r>
              <a:rPr sz="3000" spc="-15" dirty="0">
                <a:solidFill>
                  <a:schemeClr val="bg1"/>
                </a:solidFill>
              </a:rPr>
              <a:t> </a:t>
            </a:r>
            <a:r>
              <a:rPr sz="3000" dirty="0">
                <a:solidFill>
                  <a:schemeClr val="bg1"/>
                </a:solidFill>
              </a:rPr>
              <a:t>of</a:t>
            </a:r>
            <a:r>
              <a:rPr sz="3000" spc="-20" dirty="0">
                <a:solidFill>
                  <a:schemeClr val="bg1"/>
                </a:solidFill>
              </a:rPr>
              <a:t> </a:t>
            </a:r>
            <a:r>
              <a:rPr sz="3000" spc="-5" dirty="0">
                <a:solidFill>
                  <a:schemeClr val="bg1"/>
                </a:solidFill>
              </a:rPr>
              <a:t>the</a:t>
            </a:r>
            <a:r>
              <a:rPr sz="3000" spc="-15" dirty="0">
                <a:solidFill>
                  <a:schemeClr val="bg1"/>
                </a:solidFill>
              </a:rPr>
              <a:t> </a:t>
            </a:r>
            <a:r>
              <a:rPr sz="3000" dirty="0">
                <a:solidFill>
                  <a:schemeClr val="bg1"/>
                </a:solidFill>
              </a:rPr>
              <a:t>Pleura</a:t>
            </a:r>
          </a:p>
        </p:txBody>
      </p:sp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39256" y="1341119"/>
            <a:ext cx="4212335" cy="4764024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28965" y="1222185"/>
            <a:ext cx="3973195" cy="1083945"/>
            <a:chOff x="604964" y="1222184"/>
            <a:chExt cx="3973195" cy="1083945"/>
          </a:xfrm>
        </p:grpSpPr>
        <p:sp>
          <p:nvSpPr>
            <p:cNvPr id="3" name="object 3"/>
            <p:cNvSpPr/>
            <p:nvPr/>
          </p:nvSpPr>
          <p:spPr>
            <a:xfrm>
              <a:off x="610361" y="1227582"/>
              <a:ext cx="3962400" cy="1073150"/>
            </a:xfrm>
            <a:custGeom>
              <a:avLst/>
              <a:gdLst/>
              <a:ahLst/>
              <a:cxnLst/>
              <a:rect l="l" t="t" r="r" b="b"/>
              <a:pathLst>
                <a:path w="3962400" h="1073150">
                  <a:moveTo>
                    <a:pt x="3783584" y="0"/>
                  </a:moveTo>
                  <a:lnTo>
                    <a:pt x="178815" y="0"/>
                  </a:lnTo>
                  <a:lnTo>
                    <a:pt x="131280" y="6384"/>
                  </a:lnTo>
                  <a:lnTo>
                    <a:pt x="88565" y="24402"/>
                  </a:lnTo>
                  <a:lnTo>
                    <a:pt x="52374" y="52355"/>
                  </a:lnTo>
                  <a:lnTo>
                    <a:pt x="24414" y="88542"/>
                  </a:lnTo>
                  <a:lnTo>
                    <a:pt x="6387" y="131262"/>
                  </a:lnTo>
                  <a:lnTo>
                    <a:pt x="0" y="178815"/>
                  </a:lnTo>
                  <a:lnTo>
                    <a:pt x="0" y="894079"/>
                  </a:lnTo>
                  <a:lnTo>
                    <a:pt x="6387" y="941633"/>
                  </a:lnTo>
                  <a:lnTo>
                    <a:pt x="24414" y="984353"/>
                  </a:lnTo>
                  <a:lnTo>
                    <a:pt x="52374" y="1020540"/>
                  </a:lnTo>
                  <a:lnTo>
                    <a:pt x="88565" y="1048493"/>
                  </a:lnTo>
                  <a:lnTo>
                    <a:pt x="131280" y="1066511"/>
                  </a:lnTo>
                  <a:lnTo>
                    <a:pt x="178815" y="1072895"/>
                  </a:lnTo>
                  <a:lnTo>
                    <a:pt x="3783584" y="1072895"/>
                  </a:lnTo>
                  <a:lnTo>
                    <a:pt x="3831137" y="1066511"/>
                  </a:lnTo>
                  <a:lnTo>
                    <a:pt x="3873857" y="1048493"/>
                  </a:lnTo>
                  <a:lnTo>
                    <a:pt x="3910044" y="1020540"/>
                  </a:lnTo>
                  <a:lnTo>
                    <a:pt x="3937997" y="984353"/>
                  </a:lnTo>
                  <a:lnTo>
                    <a:pt x="3956015" y="941633"/>
                  </a:lnTo>
                  <a:lnTo>
                    <a:pt x="3962400" y="894079"/>
                  </a:lnTo>
                  <a:lnTo>
                    <a:pt x="3962400" y="178815"/>
                  </a:lnTo>
                  <a:lnTo>
                    <a:pt x="3956015" y="131262"/>
                  </a:lnTo>
                  <a:lnTo>
                    <a:pt x="3937997" y="88542"/>
                  </a:lnTo>
                  <a:lnTo>
                    <a:pt x="3910044" y="52355"/>
                  </a:lnTo>
                  <a:lnTo>
                    <a:pt x="3873857" y="24402"/>
                  </a:lnTo>
                  <a:lnTo>
                    <a:pt x="3831137" y="6384"/>
                  </a:lnTo>
                  <a:lnTo>
                    <a:pt x="378358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0361" y="1227582"/>
              <a:ext cx="3962400" cy="1073150"/>
            </a:xfrm>
            <a:custGeom>
              <a:avLst/>
              <a:gdLst/>
              <a:ahLst/>
              <a:cxnLst/>
              <a:rect l="l" t="t" r="r" b="b"/>
              <a:pathLst>
                <a:path w="3962400" h="1073150">
                  <a:moveTo>
                    <a:pt x="0" y="178815"/>
                  </a:moveTo>
                  <a:lnTo>
                    <a:pt x="6387" y="131262"/>
                  </a:lnTo>
                  <a:lnTo>
                    <a:pt x="24414" y="88542"/>
                  </a:lnTo>
                  <a:lnTo>
                    <a:pt x="52374" y="52355"/>
                  </a:lnTo>
                  <a:lnTo>
                    <a:pt x="88565" y="24402"/>
                  </a:lnTo>
                  <a:lnTo>
                    <a:pt x="131280" y="6384"/>
                  </a:lnTo>
                  <a:lnTo>
                    <a:pt x="178815" y="0"/>
                  </a:lnTo>
                  <a:lnTo>
                    <a:pt x="3783584" y="0"/>
                  </a:lnTo>
                  <a:lnTo>
                    <a:pt x="3831137" y="6384"/>
                  </a:lnTo>
                  <a:lnTo>
                    <a:pt x="3873857" y="24402"/>
                  </a:lnTo>
                  <a:lnTo>
                    <a:pt x="3910044" y="52355"/>
                  </a:lnTo>
                  <a:lnTo>
                    <a:pt x="3937997" y="88542"/>
                  </a:lnTo>
                  <a:lnTo>
                    <a:pt x="3956015" y="131262"/>
                  </a:lnTo>
                  <a:lnTo>
                    <a:pt x="3962400" y="178815"/>
                  </a:lnTo>
                  <a:lnTo>
                    <a:pt x="3962400" y="894079"/>
                  </a:lnTo>
                  <a:lnTo>
                    <a:pt x="3956015" y="941633"/>
                  </a:lnTo>
                  <a:lnTo>
                    <a:pt x="3937997" y="984353"/>
                  </a:lnTo>
                  <a:lnTo>
                    <a:pt x="3910044" y="1020540"/>
                  </a:lnTo>
                  <a:lnTo>
                    <a:pt x="3873857" y="1048493"/>
                  </a:lnTo>
                  <a:lnTo>
                    <a:pt x="3831137" y="1066511"/>
                  </a:lnTo>
                  <a:lnTo>
                    <a:pt x="3783584" y="1072895"/>
                  </a:lnTo>
                  <a:lnTo>
                    <a:pt x="178815" y="1072895"/>
                  </a:lnTo>
                  <a:lnTo>
                    <a:pt x="131280" y="1066511"/>
                  </a:lnTo>
                  <a:lnTo>
                    <a:pt x="88565" y="1048493"/>
                  </a:lnTo>
                  <a:lnTo>
                    <a:pt x="52374" y="1020540"/>
                  </a:lnTo>
                  <a:lnTo>
                    <a:pt x="24414" y="984353"/>
                  </a:lnTo>
                  <a:lnTo>
                    <a:pt x="6387" y="941633"/>
                  </a:lnTo>
                  <a:lnTo>
                    <a:pt x="0" y="894079"/>
                  </a:lnTo>
                  <a:lnTo>
                    <a:pt x="0" y="178815"/>
                  </a:lnTo>
                  <a:close/>
                </a:path>
              </a:pathLst>
            </a:custGeom>
            <a:ln w="10794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2128965" y="2442908"/>
            <a:ext cx="3973195" cy="509270"/>
            <a:chOff x="604964" y="2442908"/>
            <a:chExt cx="3973195" cy="509270"/>
          </a:xfrm>
        </p:grpSpPr>
        <p:sp>
          <p:nvSpPr>
            <p:cNvPr id="6" name="object 6"/>
            <p:cNvSpPr/>
            <p:nvPr/>
          </p:nvSpPr>
          <p:spPr>
            <a:xfrm>
              <a:off x="610361" y="2448305"/>
              <a:ext cx="3962400" cy="498475"/>
            </a:xfrm>
            <a:custGeom>
              <a:avLst/>
              <a:gdLst/>
              <a:ahLst/>
              <a:cxnLst/>
              <a:rect l="l" t="t" r="r" b="b"/>
              <a:pathLst>
                <a:path w="3962400" h="498475">
                  <a:moveTo>
                    <a:pt x="3879341" y="0"/>
                  </a:moveTo>
                  <a:lnTo>
                    <a:pt x="83057" y="0"/>
                  </a:lnTo>
                  <a:lnTo>
                    <a:pt x="50727" y="6530"/>
                  </a:lnTo>
                  <a:lnTo>
                    <a:pt x="24326" y="24336"/>
                  </a:lnTo>
                  <a:lnTo>
                    <a:pt x="6527" y="50738"/>
                  </a:lnTo>
                  <a:lnTo>
                    <a:pt x="0" y="83058"/>
                  </a:lnTo>
                  <a:lnTo>
                    <a:pt x="0" y="415290"/>
                  </a:lnTo>
                  <a:lnTo>
                    <a:pt x="6527" y="447609"/>
                  </a:lnTo>
                  <a:lnTo>
                    <a:pt x="24326" y="474011"/>
                  </a:lnTo>
                  <a:lnTo>
                    <a:pt x="50727" y="491817"/>
                  </a:lnTo>
                  <a:lnTo>
                    <a:pt x="83057" y="498348"/>
                  </a:lnTo>
                  <a:lnTo>
                    <a:pt x="3879341" y="498348"/>
                  </a:lnTo>
                  <a:lnTo>
                    <a:pt x="3911661" y="491817"/>
                  </a:lnTo>
                  <a:lnTo>
                    <a:pt x="3938063" y="474011"/>
                  </a:lnTo>
                  <a:lnTo>
                    <a:pt x="3955869" y="447609"/>
                  </a:lnTo>
                  <a:lnTo>
                    <a:pt x="3962400" y="415290"/>
                  </a:lnTo>
                  <a:lnTo>
                    <a:pt x="3962400" y="83058"/>
                  </a:lnTo>
                  <a:lnTo>
                    <a:pt x="3955869" y="50738"/>
                  </a:lnTo>
                  <a:lnTo>
                    <a:pt x="3938063" y="24336"/>
                  </a:lnTo>
                  <a:lnTo>
                    <a:pt x="3911661" y="6530"/>
                  </a:lnTo>
                  <a:lnTo>
                    <a:pt x="3879341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10361" y="2448305"/>
              <a:ext cx="3962400" cy="498475"/>
            </a:xfrm>
            <a:custGeom>
              <a:avLst/>
              <a:gdLst/>
              <a:ahLst/>
              <a:cxnLst/>
              <a:rect l="l" t="t" r="r" b="b"/>
              <a:pathLst>
                <a:path w="3962400" h="498475">
                  <a:moveTo>
                    <a:pt x="0" y="83058"/>
                  </a:moveTo>
                  <a:lnTo>
                    <a:pt x="6527" y="50738"/>
                  </a:lnTo>
                  <a:lnTo>
                    <a:pt x="24326" y="24336"/>
                  </a:lnTo>
                  <a:lnTo>
                    <a:pt x="50727" y="6530"/>
                  </a:lnTo>
                  <a:lnTo>
                    <a:pt x="83057" y="0"/>
                  </a:lnTo>
                  <a:lnTo>
                    <a:pt x="3879341" y="0"/>
                  </a:lnTo>
                  <a:lnTo>
                    <a:pt x="3911661" y="6530"/>
                  </a:lnTo>
                  <a:lnTo>
                    <a:pt x="3938063" y="24336"/>
                  </a:lnTo>
                  <a:lnTo>
                    <a:pt x="3955869" y="50738"/>
                  </a:lnTo>
                  <a:lnTo>
                    <a:pt x="3962400" y="83058"/>
                  </a:lnTo>
                  <a:lnTo>
                    <a:pt x="3962400" y="415290"/>
                  </a:lnTo>
                  <a:lnTo>
                    <a:pt x="3955869" y="447609"/>
                  </a:lnTo>
                  <a:lnTo>
                    <a:pt x="3938063" y="474011"/>
                  </a:lnTo>
                  <a:lnTo>
                    <a:pt x="3911661" y="491817"/>
                  </a:lnTo>
                  <a:lnTo>
                    <a:pt x="3879341" y="498348"/>
                  </a:lnTo>
                  <a:lnTo>
                    <a:pt x="83057" y="498348"/>
                  </a:lnTo>
                  <a:lnTo>
                    <a:pt x="50727" y="491817"/>
                  </a:lnTo>
                  <a:lnTo>
                    <a:pt x="24326" y="474011"/>
                  </a:lnTo>
                  <a:lnTo>
                    <a:pt x="6527" y="447609"/>
                  </a:lnTo>
                  <a:lnTo>
                    <a:pt x="0" y="415290"/>
                  </a:lnTo>
                  <a:lnTo>
                    <a:pt x="0" y="8305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3972432" y="3364611"/>
            <a:ext cx="1842770" cy="9525"/>
          </a:xfrm>
          <a:custGeom>
            <a:avLst/>
            <a:gdLst/>
            <a:ahLst/>
            <a:cxnLst/>
            <a:rect l="l" t="t" r="r" b="b"/>
            <a:pathLst>
              <a:path w="1842770" h="9525">
                <a:moveTo>
                  <a:pt x="1842516" y="0"/>
                </a:moveTo>
                <a:lnTo>
                  <a:pt x="0" y="0"/>
                </a:lnTo>
                <a:lnTo>
                  <a:pt x="0" y="9143"/>
                </a:lnTo>
                <a:lnTo>
                  <a:pt x="1842516" y="9143"/>
                </a:lnTo>
                <a:lnTo>
                  <a:pt x="18425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193545" y="1294003"/>
            <a:ext cx="3724275" cy="2152512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53340" marR="17780">
              <a:lnSpc>
                <a:spcPts val="1660"/>
              </a:lnSpc>
              <a:spcBef>
                <a:spcPts val="365"/>
              </a:spcBef>
            </a:pP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Apex, anterior border and posterior </a:t>
            </a:r>
            <a:r>
              <a:rPr sz="16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border</a:t>
            </a:r>
            <a:r>
              <a:rPr sz="16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correspond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nearly</a:t>
            </a:r>
            <a:r>
              <a:rPr sz="16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the lines of 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pleura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but are</a:t>
            </a:r>
            <a:r>
              <a:rPr sz="16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slightly</a:t>
            </a:r>
            <a:r>
              <a:rPr sz="1600" u="sng" spc="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600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away from</a:t>
            </a:r>
            <a:r>
              <a:rPr sz="1600" u="sng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600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the </a:t>
            </a:r>
            <a:r>
              <a:rPr sz="1600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median </a:t>
            </a:r>
            <a:r>
              <a:rPr sz="1600" spc="-3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plane.</a:t>
            </a:r>
            <a:endParaRPr sz="1600" dirty="0">
              <a:latin typeface="Times New Roman"/>
              <a:cs typeface="Times New Roman"/>
            </a:endParaRPr>
          </a:p>
          <a:p>
            <a:pPr>
              <a:spcBef>
                <a:spcPts val="50"/>
              </a:spcBef>
            </a:pPr>
            <a:endParaRPr sz="2500" dirty="0">
              <a:latin typeface="Times New Roman"/>
              <a:cs typeface="Times New Roman"/>
            </a:endParaRPr>
          </a:p>
          <a:p>
            <a:pPr marL="25400"/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Inferior</a:t>
            </a:r>
            <a:r>
              <a:rPr sz="1600" b="1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margin:</a:t>
            </a:r>
            <a:endParaRPr sz="1600" dirty="0">
              <a:latin typeface="Times New Roman"/>
              <a:cs typeface="Times New Roman"/>
            </a:endParaRPr>
          </a:p>
          <a:p>
            <a:pPr marL="238125" indent="-173355">
              <a:lnSpc>
                <a:spcPts val="1789"/>
              </a:lnSpc>
              <a:spcBef>
                <a:spcPts val="1035"/>
              </a:spcBef>
              <a:buChar char="•"/>
              <a:tabLst>
                <a:tab pos="238760" algn="l"/>
              </a:tabLst>
            </a:pPr>
            <a:r>
              <a:rPr sz="1600" spc="-5" dirty="0">
                <a:latin typeface="Times New Roman"/>
                <a:cs typeface="Times New Roman"/>
              </a:rPr>
              <a:t>as the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pleura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but </a:t>
            </a:r>
            <a:r>
              <a:rPr sz="1600" spc="-10" dirty="0">
                <a:latin typeface="Times New Roman"/>
                <a:cs typeface="Times New Roman"/>
              </a:rPr>
              <a:t>more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horizontal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and</a:t>
            </a:r>
            <a:endParaRPr sz="1600" dirty="0">
              <a:latin typeface="Times New Roman"/>
              <a:cs typeface="Times New Roman"/>
            </a:endParaRPr>
          </a:p>
          <a:p>
            <a:pPr marL="238125">
              <a:lnSpc>
                <a:spcPts val="1789"/>
              </a:lnSpc>
            </a:pPr>
            <a:r>
              <a:rPr sz="1600" spc="-5" dirty="0">
                <a:latin typeface="Times New Roman"/>
                <a:cs typeface="Times New Roman"/>
              </a:rPr>
              <a:t>finally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reaching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to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the</a:t>
            </a:r>
            <a:r>
              <a:rPr sz="1600" dirty="0">
                <a:latin typeface="Times New Roman"/>
                <a:cs typeface="Times New Roman"/>
              </a:rPr>
              <a:t> 10</a:t>
            </a:r>
            <a:r>
              <a:rPr sz="1575" baseline="26455" dirty="0">
                <a:latin typeface="Times New Roman"/>
                <a:cs typeface="Times New Roman"/>
              </a:rPr>
              <a:t>th</a:t>
            </a:r>
            <a:r>
              <a:rPr sz="1575" spc="195" baseline="2645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thoracic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spine.</a:t>
            </a:r>
            <a:endParaRPr sz="1600" dirty="0">
              <a:latin typeface="Times New Roman"/>
              <a:cs typeface="Times New Roman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128965" y="3787077"/>
            <a:ext cx="3973195" cy="1083945"/>
            <a:chOff x="604964" y="3787076"/>
            <a:chExt cx="3973195" cy="1083945"/>
          </a:xfrm>
        </p:grpSpPr>
        <p:sp>
          <p:nvSpPr>
            <p:cNvPr id="11" name="object 11"/>
            <p:cNvSpPr/>
            <p:nvPr/>
          </p:nvSpPr>
          <p:spPr>
            <a:xfrm>
              <a:off x="610361" y="3792474"/>
              <a:ext cx="3962400" cy="1073150"/>
            </a:xfrm>
            <a:custGeom>
              <a:avLst/>
              <a:gdLst/>
              <a:ahLst/>
              <a:cxnLst/>
              <a:rect l="l" t="t" r="r" b="b"/>
              <a:pathLst>
                <a:path w="3962400" h="1073150">
                  <a:moveTo>
                    <a:pt x="3783584" y="0"/>
                  </a:moveTo>
                  <a:lnTo>
                    <a:pt x="178815" y="0"/>
                  </a:lnTo>
                  <a:lnTo>
                    <a:pt x="131280" y="6384"/>
                  </a:lnTo>
                  <a:lnTo>
                    <a:pt x="88565" y="24402"/>
                  </a:lnTo>
                  <a:lnTo>
                    <a:pt x="52374" y="52355"/>
                  </a:lnTo>
                  <a:lnTo>
                    <a:pt x="24414" y="88542"/>
                  </a:lnTo>
                  <a:lnTo>
                    <a:pt x="6387" y="131262"/>
                  </a:lnTo>
                  <a:lnTo>
                    <a:pt x="0" y="178815"/>
                  </a:lnTo>
                  <a:lnTo>
                    <a:pt x="0" y="894080"/>
                  </a:lnTo>
                  <a:lnTo>
                    <a:pt x="6387" y="941633"/>
                  </a:lnTo>
                  <a:lnTo>
                    <a:pt x="24414" y="984353"/>
                  </a:lnTo>
                  <a:lnTo>
                    <a:pt x="52374" y="1020540"/>
                  </a:lnTo>
                  <a:lnTo>
                    <a:pt x="88565" y="1048493"/>
                  </a:lnTo>
                  <a:lnTo>
                    <a:pt x="131280" y="1066511"/>
                  </a:lnTo>
                  <a:lnTo>
                    <a:pt x="178815" y="1072895"/>
                  </a:lnTo>
                  <a:lnTo>
                    <a:pt x="3783584" y="1072895"/>
                  </a:lnTo>
                  <a:lnTo>
                    <a:pt x="3831137" y="1066511"/>
                  </a:lnTo>
                  <a:lnTo>
                    <a:pt x="3873857" y="1048493"/>
                  </a:lnTo>
                  <a:lnTo>
                    <a:pt x="3910044" y="1020540"/>
                  </a:lnTo>
                  <a:lnTo>
                    <a:pt x="3937997" y="984353"/>
                  </a:lnTo>
                  <a:lnTo>
                    <a:pt x="3956015" y="941633"/>
                  </a:lnTo>
                  <a:lnTo>
                    <a:pt x="3962400" y="894080"/>
                  </a:lnTo>
                  <a:lnTo>
                    <a:pt x="3962400" y="178815"/>
                  </a:lnTo>
                  <a:lnTo>
                    <a:pt x="3956015" y="131262"/>
                  </a:lnTo>
                  <a:lnTo>
                    <a:pt x="3937997" y="88542"/>
                  </a:lnTo>
                  <a:lnTo>
                    <a:pt x="3910044" y="52355"/>
                  </a:lnTo>
                  <a:lnTo>
                    <a:pt x="3873857" y="24402"/>
                  </a:lnTo>
                  <a:lnTo>
                    <a:pt x="3831137" y="6384"/>
                  </a:lnTo>
                  <a:lnTo>
                    <a:pt x="378358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10361" y="3792474"/>
              <a:ext cx="3962400" cy="1073150"/>
            </a:xfrm>
            <a:custGeom>
              <a:avLst/>
              <a:gdLst/>
              <a:ahLst/>
              <a:cxnLst/>
              <a:rect l="l" t="t" r="r" b="b"/>
              <a:pathLst>
                <a:path w="3962400" h="1073150">
                  <a:moveTo>
                    <a:pt x="0" y="178815"/>
                  </a:moveTo>
                  <a:lnTo>
                    <a:pt x="6387" y="131262"/>
                  </a:lnTo>
                  <a:lnTo>
                    <a:pt x="24414" y="88542"/>
                  </a:lnTo>
                  <a:lnTo>
                    <a:pt x="52374" y="52355"/>
                  </a:lnTo>
                  <a:lnTo>
                    <a:pt x="88565" y="24402"/>
                  </a:lnTo>
                  <a:lnTo>
                    <a:pt x="131280" y="6384"/>
                  </a:lnTo>
                  <a:lnTo>
                    <a:pt x="178815" y="0"/>
                  </a:lnTo>
                  <a:lnTo>
                    <a:pt x="3783584" y="0"/>
                  </a:lnTo>
                  <a:lnTo>
                    <a:pt x="3831137" y="6384"/>
                  </a:lnTo>
                  <a:lnTo>
                    <a:pt x="3873857" y="24402"/>
                  </a:lnTo>
                  <a:lnTo>
                    <a:pt x="3910044" y="52355"/>
                  </a:lnTo>
                  <a:lnTo>
                    <a:pt x="3937997" y="88542"/>
                  </a:lnTo>
                  <a:lnTo>
                    <a:pt x="3956015" y="131262"/>
                  </a:lnTo>
                  <a:lnTo>
                    <a:pt x="3962400" y="178815"/>
                  </a:lnTo>
                  <a:lnTo>
                    <a:pt x="3962400" y="894080"/>
                  </a:lnTo>
                  <a:lnTo>
                    <a:pt x="3956015" y="941633"/>
                  </a:lnTo>
                  <a:lnTo>
                    <a:pt x="3937997" y="984353"/>
                  </a:lnTo>
                  <a:lnTo>
                    <a:pt x="3910044" y="1020540"/>
                  </a:lnTo>
                  <a:lnTo>
                    <a:pt x="3873857" y="1048493"/>
                  </a:lnTo>
                  <a:lnTo>
                    <a:pt x="3831137" y="1066511"/>
                  </a:lnTo>
                  <a:lnTo>
                    <a:pt x="3783584" y="1072895"/>
                  </a:lnTo>
                  <a:lnTo>
                    <a:pt x="178815" y="1072895"/>
                  </a:lnTo>
                  <a:lnTo>
                    <a:pt x="131280" y="1066511"/>
                  </a:lnTo>
                  <a:lnTo>
                    <a:pt x="88565" y="1048493"/>
                  </a:lnTo>
                  <a:lnTo>
                    <a:pt x="52374" y="1020540"/>
                  </a:lnTo>
                  <a:lnTo>
                    <a:pt x="24414" y="984353"/>
                  </a:lnTo>
                  <a:lnTo>
                    <a:pt x="6387" y="941633"/>
                  </a:lnTo>
                  <a:lnTo>
                    <a:pt x="0" y="894080"/>
                  </a:lnTo>
                  <a:lnTo>
                    <a:pt x="0" y="178815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5412613" y="5073016"/>
            <a:ext cx="271780" cy="9525"/>
          </a:xfrm>
          <a:custGeom>
            <a:avLst/>
            <a:gdLst/>
            <a:ahLst/>
            <a:cxnLst/>
            <a:rect l="l" t="t" r="r" b="b"/>
            <a:pathLst>
              <a:path w="271779" h="9525">
                <a:moveTo>
                  <a:pt x="271272" y="0"/>
                </a:moveTo>
                <a:lnTo>
                  <a:pt x="0" y="0"/>
                </a:lnTo>
                <a:lnTo>
                  <a:pt x="0" y="9143"/>
                </a:lnTo>
                <a:lnTo>
                  <a:pt x="271272" y="9143"/>
                </a:lnTo>
                <a:lnTo>
                  <a:pt x="2712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86021" y="5283328"/>
            <a:ext cx="1009015" cy="9525"/>
          </a:xfrm>
          <a:custGeom>
            <a:avLst/>
            <a:gdLst/>
            <a:ahLst/>
            <a:cxnLst/>
            <a:rect l="l" t="t" r="r" b="b"/>
            <a:pathLst>
              <a:path w="1009014" h="9525">
                <a:moveTo>
                  <a:pt x="1008888" y="0"/>
                </a:moveTo>
                <a:lnTo>
                  <a:pt x="0" y="0"/>
                </a:lnTo>
                <a:lnTo>
                  <a:pt x="0" y="9144"/>
                </a:lnTo>
                <a:lnTo>
                  <a:pt x="1008888" y="9144"/>
                </a:lnTo>
                <a:lnTo>
                  <a:pt x="10088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2128965" y="5705793"/>
            <a:ext cx="3973195" cy="1083945"/>
            <a:chOff x="604964" y="5705792"/>
            <a:chExt cx="3973195" cy="1083945"/>
          </a:xfrm>
        </p:grpSpPr>
        <p:sp>
          <p:nvSpPr>
            <p:cNvPr id="16" name="object 16"/>
            <p:cNvSpPr/>
            <p:nvPr/>
          </p:nvSpPr>
          <p:spPr>
            <a:xfrm>
              <a:off x="610361" y="5711189"/>
              <a:ext cx="3962400" cy="1073150"/>
            </a:xfrm>
            <a:custGeom>
              <a:avLst/>
              <a:gdLst/>
              <a:ahLst/>
              <a:cxnLst/>
              <a:rect l="l" t="t" r="r" b="b"/>
              <a:pathLst>
                <a:path w="3962400" h="1073150">
                  <a:moveTo>
                    <a:pt x="3783584" y="0"/>
                  </a:moveTo>
                  <a:lnTo>
                    <a:pt x="178815" y="0"/>
                  </a:lnTo>
                  <a:lnTo>
                    <a:pt x="131280" y="6387"/>
                  </a:lnTo>
                  <a:lnTo>
                    <a:pt x="88565" y="24414"/>
                  </a:lnTo>
                  <a:lnTo>
                    <a:pt x="52374" y="52374"/>
                  </a:lnTo>
                  <a:lnTo>
                    <a:pt x="24414" y="88565"/>
                  </a:lnTo>
                  <a:lnTo>
                    <a:pt x="6387" y="131280"/>
                  </a:lnTo>
                  <a:lnTo>
                    <a:pt x="0" y="178816"/>
                  </a:lnTo>
                  <a:lnTo>
                    <a:pt x="0" y="894080"/>
                  </a:lnTo>
                  <a:lnTo>
                    <a:pt x="6387" y="941615"/>
                  </a:lnTo>
                  <a:lnTo>
                    <a:pt x="24414" y="984330"/>
                  </a:lnTo>
                  <a:lnTo>
                    <a:pt x="52374" y="1020521"/>
                  </a:lnTo>
                  <a:lnTo>
                    <a:pt x="88565" y="1048481"/>
                  </a:lnTo>
                  <a:lnTo>
                    <a:pt x="131280" y="1066508"/>
                  </a:lnTo>
                  <a:lnTo>
                    <a:pt x="178815" y="1072896"/>
                  </a:lnTo>
                  <a:lnTo>
                    <a:pt x="3783584" y="1072896"/>
                  </a:lnTo>
                  <a:lnTo>
                    <a:pt x="3831137" y="1066508"/>
                  </a:lnTo>
                  <a:lnTo>
                    <a:pt x="3873857" y="1048481"/>
                  </a:lnTo>
                  <a:lnTo>
                    <a:pt x="3910044" y="1020521"/>
                  </a:lnTo>
                  <a:lnTo>
                    <a:pt x="3937997" y="984330"/>
                  </a:lnTo>
                  <a:lnTo>
                    <a:pt x="3956015" y="941615"/>
                  </a:lnTo>
                  <a:lnTo>
                    <a:pt x="3962400" y="894080"/>
                  </a:lnTo>
                  <a:lnTo>
                    <a:pt x="3962400" y="178816"/>
                  </a:lnTo>
                  <a:lnTo>
                    <a:pt x="3956015" y="131280"/>
                  </a:lnTo>
                  <a:lnTo>
                    <a:pt x="3937997" y="88565"/>
                  </a:lnTo>
                  <a:lnTo>
                    <a:pt x="3910044" y="52374"/>
                  </a:lnTo>
                  <a:lnTo>
                    <a:pt x="3873857" y="24414"/>
                  </a:lnTo>
                  <a:lnTo>
                    <a:pt x="3831137" y="6387"/>
                  </a:lnTo>
                  <a:lnTo>
                    <a:pt x="378358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10361" y="5711189"/>
              <a:ext cx="3962400" cy="1073150"/>
            </a:xfrm>
            <a:custGeom>
              <a:avLst/>
              <a:gdLst/>
              <a:ahLst/>
              <a:cxnLst/>
              <a:rect l="l" t="t" r="r" b="b"/>
              <a:pathLst>
                <a:path w="3962400" h="1073150">
                  <a:moveTo>
                    <a:pt x="0" y="178816"/>
                  </a:moveTo>
                  <a:lnTo>
                    <a:pt x="6387" y="131280"/>
                  </a:lnTo>
                  <a:lnTo>
                    <a:pt x="24414" y="88565"/>
                  </a:lnTo>
                  <a:lnTo>
                    <a:pt x="52374" y="52374"/>
                  </a:lnTo>
                  <a:lnTo>
                    <a:pt x="88565" y="24414"/>
                  </a:lnTo>
                  <a:lnTo>
                    <a:pt x="131280" y="6387"/>
                  </a:lnTo>
                  <a:lnTo>
                    <a:pt x="178815" y="0"/>
                  </a:lnTo>
                  <a:lnTo>
                    <a:pt x="3783584" y="0"/>
                  </a:lnTo>
                  <a:lnTo>
                    <a:pt x="3831137" y="6387"/>
                  </a:lnTo>
                  <a:lnTo>
                    <a:pt x="3873857" y="24414"/>
                  </a:lnTo>
                  <a:lnTo>
                    <a:pt x="3910044" y="52374"/>
                  </a:lnTo>
                  <a:lnTo>
                    <a:pt x="3937997" y="88565"/>
                  </a:lnTo>
                  <a:lnTo>
                    <a:pt x="3956015" y="131280"/>
                  </a:lnTo>
                  <a:lnTo>
                    <a:pt x="3962400" y="178816"/>
                  </a:lnTo>
                  <a:lnTo>
                    <a:pt x="3962400" y="894080"/>
                  </a:lnTo>
                  <a:lnTo>
                    <a:pt x="3956015" y="941615"/>
                  </a:lnTo>
                  <a:lnTo>
                    <a:pt x="3937997" y="984330"/>
                  </a:lnTo>
                  <a:lnTo>
                    <a:pt x="3910044" y="1020521"/>
                  </a:lnTo>
                  <a:lnTo>
                    <a:pt x="3873857" y="1048481"/>
                  </a:lnTo>
                  <a:lnTo>
                    <a:pt x="3831137" y="1066508"/>
                  </a:lnTo>
                  <a:lnTo>
                    <a:pt x="3783584" y="1072896"/>
                  </a:lnTo>
                  <a:lnTo>
                    <a:pt x="178815" y="1072896"/>
                  </a:lnTo>
                  <a:lnTo>
                    <a:pt x="131280" y="1066508"/>
                  </a:lnTo>
                  <a:lnTo>
                    <a:pt x="88565" y="1048481"/>
                  </a:lnTo>
                  <a:lnTo>
                    <a:pt x="52374" y="1020521"/>
                  </a:lnTo>
                  <a:lnTo>
                    <a:pt x="24414" y="984330"/>
                  </a:lnTo>
                  <a:lnTo>
                    <a:pt x="6387" y="941615"/>
                  </a:lnTo>
                  <a:lnTo>
                    <a:pt x="0" y="894080"/>
                  </a:lnTo>
                  <a:lnTo>
                    <a:pt x="0" y="178816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312287" y="6329070"/>
              <a:ext cx="1088390" cy="9525"/>
            </a:xfrm>
            <a:custGeom>
              <a:avLst/>
              <a:gdLst/>
              <a:ahLst/>
              <a:cxnLst/>
              <a:rect l="l" t="t" r="r" b="b"/>
              <a:pathLst>
                <a:path w="1088389" h="9525">
                  <a:moveTo>
                    <a:pt x="1088136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1088136" y="9144"/>
                  </a:lnTo>
                  <a:lnTo>
                    <a:pt x="10881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2183282" y="4174998"/>
            <a:ext cx="3805554" cy="247183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00"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Oblique</a:t>
            </a:r>
            <a:r>
              <a:rPr sz="16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fissure:</a:t>
            </a: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 dirty="0">
              <a:latin typeface="Times New Roman"/>
              <a:cs typeface="Times New Roman"/>
            </a:endParaRPr>
          </a:p>
          <a:p>
            <a:pPr>
              <a:spcBef>
                <a:spcPts val="5"/>
              </a:spcBef>
            </a:pPr>
            <a:endParaRPr sz="1400" dirty="0">
              <a:latin typeface="Times New Roman"/>
              <a:cs typeface="Times New Roman"/>
            </a:endParaRPr>
          </a:p>
          <a:p>
            <a:pPr marL="248285" marR="295910" indent="-172720">
              <a:lnSpc>
                <a:spcPts val="1660"/>
              </a:lnSpc>
              <a:buChar char="•"/>
              <a:tabLst>
                <a:tab pos="248920" algn="l"/>
              </a:tabLst>
            </a:pPr>
            <a:r>
              <a:rPr sz="1600" spc="-5" dirty="0">
                <a:latin typeface="Times New Roman"/>
                <a:cs typeface="Times New Roman"/>
              </a:rPr>
              <a:t>represented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by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line extending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from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5" dirty="0">
                <a:latin typeface="Times New Roman"/>
                <a:cs typeface="Times New Roman"/>
              </a:rPr>
              <a:t>3</a:t>
            </a:r>
            <a:r>
              <a:rPr sz="1575" spc="7" baseline="26455" dirty="0">
                <a:latin typeface="Times New Roman"/>
                <a:cs typeface="Times New Roman"/>
              </a:rPr>
              <a:t>rd </a:t>
            </a:r>
            <a:r>
              <a:rPr sz="1050" spc="-245" dirty="0">
                <a:latin typeface="Times New Roman"/>
                <a:cs typeface="Times New Roman"/>
              </a:rPr>
              <a:t> </a:t>
            </a:r>
            <a:r>
              <a:rPr sz="1600" u="sng" spc="-5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thoracic </a:t>
            </a:r>
            <a:r>
              <a:rPr sz="1600" u="sng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spine</a:t>
            </a:r>
            <a:r>
              <a:rPr sz="1600" dirty="0">
                <a:latin typeface="Times New Roman"/>
                <a:cs typeface="Times New Roman"/>
              </a:rPr>
              <a:t>, </a:t>
            </a:r>
            <a:r>
              <a:rPr sz="1600" spc="-5" dirty="0">
                <a:latin typeface="Times New Roman"/>
                <a:cs typeface="Times New Roman"/>
              </a:rPr>
              <a:t>obliquely ending at </a:t>
            </a:r>
            <a:r>
              <a:rPr sz="1600" spc="5" dirty="0">
                <a:latin typeface="Times New Roman"/>
                <a:cs typeface="Times New Roman"/>
              </a:rPr>
              <a:t>6</a:t>
            </a:r>
            <a:r>
              <a:rPr sz="1575" spc="7" baseline="26455" dirty="0">
                <a:latin typeface="Times New Roman"/>
                <a:cs typeface="Times New Roman"/>
              </a:rPr>
              <a:t>th </a:t>
            </a:r>
            <a:r>
              <a:rPr sz="1050" spc="10" dirty="0">
                <a:latin typeface="Times New Roman"/>
                <a:cs typeface="Times New Roman"/>
              </a:rPr>
              <a:t> </a:t>
            </a:r>
            <a:r>
              <a:rPr sz="1600" u="sng" spc="-5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costal</a:t>
            </a:r>
            <a:r>
              <a:rPr sz="1600" u="sng" spc="-10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600" u="sng" spc="-5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cartilage.</a:t>
            </a: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 dirty="0">
              <a:latin typeface="Times New Roman"/>
              <a:cs typeface="Times New Roman"/>
            </a:endParaRPr>
          </a:p>
          <a:p>
            <a:pPr marL="63500" marR="55880">
              <a:lnSpc>
                <a:spcPts val="1660"/>
              </a:lnSpc>
              <a:spcBef>
                <a:spcPts val="1300"/>
              </a:spcBef>
            </a:pPr>
            <a:r>
              <a:rPr sz="16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Transverse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 fissure</a:t>
            </a:r>
            <a:r>
              <a:rPr sz="16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only</a:t>
            </a:r>
            <a:r>
              <a:rPr sz="16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right</a:t>
            </a:r>
            <a:r>
              <a:rPr sz="16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lung: </a:t>
            </a:r>
            <a:r>
              <a:rPr sz="16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represented</a:t>
            </a:r>
            <a:r>
              <a:rPr sz="16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by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line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extending</a:t>
            </a:r>
            <a:r>
              <a:rPr sz="16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from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4</a:t>
            </a:r>
            <a:r>
              <a:rPr sz="1575" spc="7" baseline="26455" dirty="0">
                <a:solidFill>
                  <a:srgbClr val="FFFFFF"/>
                </a:solidFill>
                <a:latin typeface="Times New Roman"/>
                <a:cs typeface="Times New Roman"/>
              </a:rPr>
              <a:t>th</a:t>
            </a:r>
            <a:r>
              <a:rPr sz="1575" spc="195" baseline="264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right </a:t>
            </a:r>
            <a:r>
              <a:rPr sz="1600" spc="-3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costal cartilage</a:t>
            </a:r>
            <a:r>
              <a:rPr sz="1600" u="sng" spc="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16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Times New Roman"/>
                <a:cs typeface="Times New Roman"/>
              </a:rPr>
              <a:t>meet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the</a:t>
            </a:r>
            <a:r>
              <a:rPr sz="1600" u="sng" spc="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600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oblique</a:t>
            </a:r>
            <a:r>
              <a:rPr sz="1600" u="sng" spc="-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600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fissure.</a:t>
            </a:r>
            <a:endParaRPr sz="1600" dirty="0">
              <a:latin typeface="Times New Roman"/>
              <a:cs typeface="Times New Roman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895600" y="274257"/>
            <a:ext cx="6553201" cy="923925"/>
            <a:chOff x="604964" y="274256"/>
            <a:chExt cx="7935595" cy="923925"/>
          </a:xfrm>
        </p:grpSpPr>
        <p:sp>
          <p:nvSpPr>
            <p:cNvPr id="21" name="object 21"/>
            <p:cNvSpPr/>
            <p:nvPr/>
          </p:nvSpPr>
          <p:spPr>
            <a:xfrm>
              <a:off x="610361" y="279653"/>
              <a:ext cx="7924800" cy="913130"/>
            </a:xfrm>
            <a:custGeom>
              <a:avLst/>
              <a:gdLst/>
              <a:ahLst/>
              <a:cxnLst/>
              <a:rect l="l" t="t" r="r" b="b"/>
              <a:pathLst>
                <a:path w="7924800" h="913130">
                  <a:moveTo>
                    <a:pt x="7772654" y="0"/>
                  </a:moveTo>
                  <a:lnTo>
                    <a:pt x="152145" y="0"/>
                  </a:lnTo>
                  <a:lnTo>
                    <a:pt x="104057" y="7752"/>
                  </a:lnTo>
                  <a:lnTo>
                    <a:pt x="62292" y="29342"/>
                  </a:lnTo>
                  <a:lnTo>
                    <a:pt x="29356" y="62270"/>
                  </a:lnTo>
                  <a:lnTo>
                    <a:pt x="7756" y="104038"/>
                  </a:lnTo>
                  <a:lnTo>
                    <a:pt x="0" y="152146"/>
                  </a:lnTo>
                  <a:lnTo>
                    <a:pt x="0" y="760730"/>
                  </a:lnTo>
                  <a:lnTo>
                    <a:pt x="7756" y="808837"/>
                  </a:lnTo>
                  <a:lnTo>
                    <a:pt x="29356" y="850605"/>
                  </a:lnTo>
                  <a:lnTo>
                    <a:pt x="62292" y="883533"/>
                  </a:lnTo>
                  <a:lnTo>
                    <a:pt x="104057" y="905123"/>
                  </a:lnTo>
                  <a:lnTo>
                    <a:pt x="152145" y="912876"/>
                  </a:lnTo>
                  <a:lnTo>
                    <a:pt x="7772654" y="912876"/>
                  </a:lnTo>
                  <a:lnTo>
                    <a:pt x="7820761" y="905123"/>
                  </a:lnTo>
                  <a:lnTo>
                    <a:pt x="7862529" y="883533"/>
                  </a:lnTo>
                  <a:lnTo>
                    <a:pt x="7895457" y="850605"/>
                  </a:lnTo>
                  <a:lnTo>
                    <a:pt x="7917047" y="808837"/>
                  </a:lnTo>
                  <a:lnTo>
                    <a:pt x="7924800" y="760730"/>
                  </a:lnTo>
                  <a:lnTo>
                    <a:pt x="7924800" y="152146"/>
                  </a:lnTo>
                  <a:lnTo>
                    <a:pt x="7917047" y="104038"/>
                  </a:lnTo>
                  <a:lnTo>
                    <a:pt x="7895457" y="62270"/>
                  </a:lnTo>
                  <a:lnTo>
                    <a:pt x="7862529" y="29342"/>
                  </a:lnTo>
                  <a:lnTo>
                    <a:pt x="7820761" y="7752"/>
                  </a:lnTo>
                  <a:lnTo>
                    <a:pt x="777265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10361" y="279653"/>
              <a:ext cx="7924800" cy="913130"/>
            </a:xfrm>
            <a:custGeom>
              <a:avLst/>
              <a:gdLst/>
              <a:ahLst/>
              <a:cxnLst/>
              <a:rect l="l" t="t" r="r" b="b"/>
              <a:pathLst>
                <a:path w="7924800" h="913130">
                  <a:moveTo>
                    <a:pt x="0" y="152146"/>
                  </a:moveTo>
                  <a:lnTo>
                    <a:pt x="7756" y="104038"/>
                  </a:lnTo>
                  <a:lnTo>
                    <a:pt x="29356" y="62270"/>
                  </a:lnTo>
                  <a:lnTo>
                    <a:pt x="62292" y="29342"/>
                  </a:lnTo>
                  <a:lnTo>
                    <a:pt x="104057" y="7752"/>
                  </a:lnTo>
                  <a:lnTo>
                    <a:pt x="152145" y="0"/>
                  </a:lnTo>
                  <a:lnTo>
                    <a:pt x="7772654" y="0"/>
                  </a:lnTo>
                  <a:lnTo>
                    <a:pt x="7820761" y="7752"/>
                  </a:lnTo>
                  <a:lnTo>
                    <a:pt x="7862529" y="29342"/>
                  </a:lnTo>
                  <a:lnTo>
                    <a:pt x="7895457" y="62270"/>
                  </a:lnTo>
                  <a:lnTo>
                    <a:pt x="7917047" y="104038"/>
                  </a:lnTo>
                  <a:lnTo>
                    <a:pt x="7924800" y="152146"/>
                  </a:lnTo>
                  <a:lnTo>
                    <a:pt x="7924800" y="760730"/>
                  </a:lnTo>
                  <a:lnTo>
                    <a:pt x="7917047" y="808837"/>
                  </a:lnTo>
                  <a:lnTo>
                    <a:pt x="7895457" y="850605"/>
                  </a:lnTo>
                  <a:lnTo>
                    <a:pt x="7862529" y="883533"/>
                  </a:lnTo>
                  <a:lnTo>
                    <a:pt x="7820761" y="905123"/>
                  </a:lnTo>
                  <a:lnTo>
                    <a:pt x="7772654" y="912876"/>
                  </a:lnTo>
                  <a:lnTo>
                    <a:pt x="152145" y="912876"/>
                  </a:lnTo>
                  <a:lnTo>
                    <a:pt x="104057" y="905123"/>
                  </a:lnTo>
                  <a:lnTo>
                    <a:pt x="62292" y="883533"/>
                  </a:lnTo>
                  <a:lnTo>
                    <a:pt x="29356" y="850605"/>
                  </a:lnTo>
                  <a:lnTo>
                    <a:pt x="7756" y="808837"/>
                  </a:lnTo>
                  <a:lnTo>
                    <a:pt x="0" y="760730"/>
                  </a:lnTo>
                  <a:lnTo>
                    <a:pt x="0" y="152146"/>
                  </a:lnTo>
                  <a:close/>
                </a:path>
              </a:pathLst>
            </a:custGeom>
            <a:ln w="10794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3151631" y="412897"/>
            <a:ext cx="6858000" cy="520655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5875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chemeClr val="bg1"/>
                </a:solidFill>
              </a:rPr>
              <a:t>Surface</a:t>
            </a:r>
            <a:r>
              <a:rPr spc="-229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Anatomy</a:t>
            </a:r>
            <a:r>
              <a:rPr spc="-3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of</a:t>
            </a:r>
            <a:r>
              <a:rPr spc="-20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the</a:t>
            </a:r>
            <a:r>
              <a:rPr spc="-1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Lungs</a:t>
            </a:r>
          </a:p>
        </p:txBody>
      </p:sp>
      <p:pic>
        <p:nvPicPr>
          <p:cNvPr id="24" name="object 2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73367" y="1600200"/>
            <a:ext cx="3636264" cy="41148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28965" y="1603184"/>
            <a:ext cx="3744595" cy="4378960"/>
            <a:chOff x="604964" y="1603184"/>
            <a:chExt cx="3744595" cy="4378960"/>
          </a:xfrm>
        </p:grpSpPr>
        <p:sp>
          <p:nvSpPr>
            <p:cNvPr id="3" name="object 3"/>
            <p:cNvSpPr/>
            <p:nvPr/>
          </p:nvSpPr>
          <p:spPr>
            <a:xfrm>
              <a:off x="610361" y="1608582"/>
              <a:ext cx="3733800" cy="1221105"/>
            </a:xfrm>
            <a:custGeom>
              <a:avLst/>
              <a:gdLst/>
              <a:ahLst/>
              <a:cxnLst/>
              <a:rect l="l" t="t" r="r" b="b"/>
              <a:pathLst>
                <a:path w="3733800" h="1221105">
                  <a:moveTo>
                    <a:pt x="3530346" y="0"/>
                  </a:moveTo>
                  <a:lnTo>
                    <a:pt x="203453" y="0"/>
                  </a:lnTo>
                  <a:lnTo>
                    <a:pt x="156802" y="5371"/>
                  </a:lnTo>
                  <a:lnTo>
                    <a:pt x="113977" y="20673"/>
                  </a:lnTo>
                  <a:lnTo>
                    <a:pt x="76201" y="44686"/>
                  </a:lnTo>
                  <a:lnTo>
                    <a:pt x="44694" y="76191"/>
                  </a:lnTo>
                  <a:lnTo>
                    <a:pt x="20678" y="113966"/>
                  </a:lnTo>
                  <a:lnTo>
                    <a:pt x="5373" y="156794"/>
                  </a:lnTo>
                  <a:lnTo>
                    <a:pt x="0" y="203453"/>
                  </a:lnTo>
                  <a:lnTo>
                    <a:pt x="0" y="1017269"/>
                  </a:lnTo>
                  <a:lnTo>
                    <a:pt x="5373" y="1063929"/>
                  </a:lnTo>
                  <a:lnTo>
                    <a:pt x="20678" y="1106757"/>
                  </a:lnTo>
                  <a:lnTo>
                    <a:pt x="44694" y="1144532"/>
                  </a:lnTo>
                  <a:lnTo>
                    <a:pt x="76201" y="1176037"/>
                  </a:lnTo>
                  <a:lnTo>
                    <a:pt x="113977" y="1200050"/>
                  </a:lnTo>
                  <a:lnTo>
                    <a:pt x="156802" y="1215352"/>
                  </a:lnTo>
                  <a:lnTo>
                    <a:pt x="203453" y="1220723"/>
                  </a:lnTo>
                  <a:lnTo>
                    <a:pt x="3530346" y="1220723"/>
                  </a:lnTo>
                  <a:lnTo>
                    <a:pt x="3577005" y="1215352"/>
                  </a:lnTo>
                  <a:lnTo>
                    <a:pt x="3619833" y="1200050"/>
                  </a:lnTo>
                  <a:lnTo>
                    <a:pt x="3657608" y="1176037"/>
                  </a:lnTo>
                  <a:lnTo>
                    <a:pt x="3689113" y="1144532"/>
                  </a:lnTo>
                  <a:lnTo>
                    <a:pt x="3713126" y="1106757"/>
                  </a:lnTo>
                  <a:lnTo>
                    <a:pt x="3728428" y="1063929"/>
                  </a:lnTo>
                  <a:lnTo>
                    <a:pt x="3733800" y="1017269"/>
                  </a:lnTo>
                  <a:lnTo>
                    <a:pt x="3733800" y="203453"/>
                  </a:lnTo>
                  <a:lnTo>
                    <a:pt x="3728428" y="156794"/>
                  </a:lnTo>
                  <a:lnTo>
                    <a:pt x="3713126" y="113966"/>
                  </a:lnTo>
                  <a:lnTo>
                    <a:pt x="3689113" y="76191"/>
                  </a:lnTo>
                  <a:lnTo>
                    <a:pt x="3657608" y="44686"/>
                  </a:lnTo>
                  <a:lnTo>
                    <a:pt x="3619833" y="20673"/>
                  </a:lnTo>
                  <a:lnTo>
                    <a:pt x="3577005" y="5371"/>
                  </a:lnTo>
                  <a:lnTo>
                    <a:pt x="3530346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0361" y="1608582"/>
              <a:ext cx="3733800" cy="1221105"/>
            </a:xfrm>
            <a:custGeom>
              <a:avLst/>
              <a:gdLst/>
              <a:ahLst/>
              <a:cxnLst/>
              <a:rect l="l" t="t" r="r" b="b"/>
              <a:pathLst>
                <a:path w="3733800" h="1221105">
                  <a:moveTo>
                    <a:pt x="0" y="203453"/>
                  </a:moveTo>
                  <a:lnTo>
                    <a:pt x="5373" y="156794"/>
                  </a:lnTo>
                  <a:lnTo>
                    <a:pt x="20678" y="113966"/>
                  </a:lnTo>
                  <a:lnTo>
                    <a:pt x="44694" y="76191"/>
                  </a:lnTo>
                  <a:lnTo>
                    <a:pt x="76201" y="44686"/>
                  </a:lnTo>
                  <a:lnTo>
                    <a:pt x="113977" y="20673"/>
                  </a:lnTo>
                  <a:lnTo>
                    <a:pt x="156802" y="5371"/>
                  </a:lnTo>
                  <a:lnTo>
                    <a:pt x="203453" y="0"/>
                  </a:lnTo>
                  <a:lnTo>
                    <a:pt x="3530346" y="0"/>
                  </a:lnTo>
                  <a:lnTo>
                    <a:pt x="3577005" y="5371"/>
                  </a:lnTo>
                  <a:lnTo>
                    <a:pt x="3619833" y="20673"/>
                  </a:lnTo>
                  <a:lnTo>
                    <a:pt x="3657608" y="44686"/>
                  </a:lnTo>
                  <a:lnTo>
                    <a:pt x="3689113" y="76191"/>
                  </a:lnTo>
                  <a:lnTo>
                    <a:pt x="3713126" y="113966"/>
                  </a:lnTo>
                  <a:lnTo>
                    <a:pt x="3728428" y="156794"/>
                  </a:lnTo>
                  <a:lnTo>
                    <a:pt x="3733800" y="203453"/>
                  </a:lnTo>
                  <a:lnTo>
                    <a:pt x="3733800" y="1017269"/>
                  </a:lnTo>
                  <a:lnTo>
                    <a:pt x="3728428" y="1063929"/>
                  </a:lnTo>
                  <a:lnTo>
                    <a:pt x="3713126" y="1106757"/>
                  </a:lnTo>
                  <a:lnTo>
                    <a:pt x="3689113" y="1144532"/>
                  </a:lnTo>
                  <a:lnTo>
                    <a:pt x="3657608" y="1176037"/>
                  </a:lnTo>
                  <a:lnTo>
                    <a:pt x="3619833" y="1200050"/>
                  </a:lnTo>
                  <a:lnTo>
                    <a:pt x="3577005" y="1215352"/>
                  </a:lnTo>
                  <a:lnTo>
                    <a:pt x="3530346" y="1220723"/>
                  </a:lnTo>
                  <a:lnTo>
                    <a:pt x="203453" y="1220723"/>
                  </a:lnTo>
                  <a:lnTo>
                    <a:pt x="156802" y="1215352"/>
                  </a:lnTo>
                  <a:lnTo>
                    <a:pt x="113977" y="1200050"/>
                  </a:lnTo>
                  <a:lnTo>
                    <a:pt x="76201" y="1176037"/>
                  </a:lnTo>
                  <a:lnTo>
                    <a:pt x="44694" y="1144532"/>
                  </a:lnTo>
                  <a:lnTo>
                    <a:pt x="20678" y="1106757"/>
                  </a:lnTo>
                  <a:lnTo>
                    <a:pt x="5373" y="1063929"/>
                  </a:lnTo>
                  <a:lnTo>
                    <a:pt x="0" y="1017269"/>
                  </a:lnTo>
                  <a:lnTo>
                    <a:pt x="0" y="203453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10361" y="2881122"/>
              <a:ext cx="3733800" cy="1222375"/>
            </a:xfrm>
            <a:custGeom>
              <a:avLst/>
              <a:gdLst/>
              <a:ahLst/>
              <a:cxnLst/>
              <a:rect l="l" t="t" r="r" b="b"/>
              <a:pathLst>
                <a:path w="3733800" h="1222375">
                  <a:moveTo>
                    <a:pt x="3530091" y="0"/>
                  </a:moveTo>
                  <a:lnTo>
                    <a:pt x="203707" y="0"/>
                  </a:lnTo>
                  <a:lnTo>
                    <a:pt x="157002" y="5379"/>
                  </a:lnTo>
                  <a:lnTo>
                    <a:pt x="114125" y="20702"/>
                  </a:lnTo>
                  <a:lnTo>
                    <a:pt x="76302" y="44746"/>
                  </a:lnTo>
                  <a:lnTo>
                    <a:pt x="44754" y="76291"/>
                  </a:lnTo>
                  <a:lnTo>
                    <a:pt x="20706" y="114114"/>
                  </a:lnTo>
                  <a:lnTo>
                    <a:pt x="5380" y="156994"/>
                  </a:lnTo>
                  <a:lnTo>
                    <a:pt x="0" y="203707"/>
                  </a:lnTo>
                  <a:lnTo>
                    <a:pt x="0" y="1018539"/>
                  </a:lnTo>
                  <a:lnTo>
                    <a:pt x="5380" y="1065253"/>
                  </a:lnTo>
                  <a:lnTo>
                    <a:pt x="20706" y="1108133"/>
                  </a:lnTo>
                  <a:lnTo>
                    <a:pt x="44754" y="1145956"/>
                  </a:lnTo>
                  <a:lnTo>
                    <a:pt x="76302" y="1177501"/>
                  </a:lnTo>
                  <a:lnTo>
                    <a:pt x="114125" y="1201545"/>
                  </a:lnTo>
                  <a:lnTo>
                    <a:pt x="157002" y="1216868"/>
                  </a:lnTo>
                  <a:lnTo>
                    <a:pt x="203707" y="1222247"/>
                  </a:lnTo>
                  <a:lnTo>
                    <a:pt x="3530091" y="1222247"/>
                  </a:lnTo>
                  <a:lnTo>
                    <a:pt x="3576805" y="1216868"/>
                  </a:lnTo>
                  <a:lnTo>
                    <a:pt x="3619685" y="1201545"/>
                  </a:lnTo>
                  <a:lnTo>
                    <a:pt x="3657508" y="1177501"/>
                  </a:lnTo>
                  <a:lnTo>
                    <a:pt x="3689053" y="1145956"/>
                  </a:lnTo>
                  <a:lnTo>
                    <a:pt x="3713097" y="1108133"/>
                  </a:lnTo>
                  <a:lnTo>
                    <a:pt x="3728420" y="1065253"/>
                  </a:lnTo>
                  <a:lnTo>
                    <a:pt x="3733800" y="1018539"/>
                  </a:lnTo>
                  <a:lnTo>
                    <a:pt x="3733800" y="203707"/>
                  </a:lnTo>
                  <a:lnTo>
                    <a:pt x="3728420" y="156994"/>
                  </a:lnTo>
                  <a:lnTo>
                    <a:pt x="3713097" y="114114"/>
                  </a:lnTo>
                  <a:lnTo>
                    <a:pt x="3689053" y="76291"/>
                  </a:lnTo>
                  <a:lnTo>
                    <a:pt x="3657508" y="44746"/>
                  </a:lnTo>
                  <a:lnTo>
                    <a:pt x="3619685" y="20702"/>
                  </a:lnTo>
                  <a:lnTo>
                    <a:pt x="3576805" y="5379"/>
                  </a:lnTo>
                  <a:lnTo>
                    <a:pt x="3530091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10361" y="2881122"/>
              <a:ext cx="3733800" cy="1222375"/>
            </a:xfrm>
            <a:custGeom>
              <a:avLst/>
              <a:gdLst/>
              <a:ahLst/>
              <a:cxnLst/>
              <a:rect l="l" t="t" r="r" b="b"/>
              <a:pathLst>
                <a:path w="3733800" h="1222375">
                  <a:moveTo>
                    <a:pt x="0" y="203707"/>
                  </a:moveTo>
                  <a:lnTo>
                    <a:pt x="5380" y="156994"/>
                  </a:lnTo>
                  <a:lnTo>
                    <a:pt x="20706" y="114114"/>
                  </a:lnTo>
                  <a:lnTo>
                    <a:pt x="44754" y="76291"/>
                  </a:lnTo>
                  <a:lnTo>
                    <a:pt x="76302" y="44746"/>
                  </a:lnTo>
                  <a:lnTo>
                    <a:pt x="114125" y="20702"/>
                  </a:lnTo>
                  <a:lnTo>
                    <a:pt x="157002" y="5379"/>
                  </a:lnTo>
                  <a:lnTo>
                    <a:pt x="203707" y="0"/>
                  </a:lnTo>
                  <a:lnTo>
                    <a:pt x="3530091" y="0"/>
                  </a:lnTo>
                  <a:lnTo>
                    <a:pt x="3576805" y="5379"/>
                  </a:lnTo>
                  <a:lnTo>
                    <a:pt x="3619685" y="20702"/>
                  </a:lnTo>
                  <a:lnTo>
                    <a:pt x="3657508" y="44746"/>
                  </a:lnTo>
                  <a:lnTo>
                    <a:pt x="3689053" y="76291"/>
                  </a:lnTo>
                  <a:lnTo>
                    <a:pt x="3713097" y="114114"/>
                  </a:lnTo>
                  <a:lnTo>
                    <a:pt x="3728420" y="156994"/>
                  </a:lnTo>
                  <a:lnTo>
                    <a:pt x="3733800" y="203707"/>
                  </a:lnTo>
                  <a:lnTo>
                    <a:pt x="3733800" y="1018539"/>
                  </a:lnTo>
                  <a:lnTo>
                    <a:pt x="3728420" y="1065253"/>
                  </a:lnTo>
                  <a:lnTo>
                    <a:pt x="3713097" y="1108133"/>
                  </a:lnTo>
                  <a:lnTo>
                    <a:pt x="3689053" y="1145956"/>
                  </a:lnTo>
                  <a:lnTo>
                    <a:pt x="3657508" y="1177501"/>
                  </a:lnTo>
                  <a:lnTo>
                    <a:pt x="3619685" y="1201545"/>
                  </a:lnTo>
                  <a:lnTo>
                    <a:pt x="3576805" y="1216868"/>
                  </a:lnTo>
                  <a:lnTo>
                    <a:pt x="3530091" y="1222247"/>
                  </a:lnTo>
                  <a:lnTo>
                    <a:pt x="203707" y="1222247"/>
                  </a:lnTo>
                  <a:lnTo>
                    <a:pt x="157002" y="1216868"/>
                  </a:lnTo>
                  <a:lnTo>
                    <a:pt x="114125" y="1201545"/>
                  </a:lnTo>
                  <a:lnTo>
                    <a:pt x="76302" y="1177501"/>
                  </a:lnTo>
                  <a:lnTo>
                    <a:pt x="44754" y="1145956"/>
                  </a:lnTo>
                  <a:lnTo>
                    <a:pt x="20706" y="1108133"/>
                  </a:lnTo>
                  <a:lnTo>
                    <a:pt x="5380" y="1065253"/>
                  </a:lnTo>
                  <a:lnTo>
                    <a:pt x="0" y="1018539"/>
                  </a:lnTo>
                  <a:lnTo>
                    <a:pt x="0" y="203707"/>
                  </a:lnTo>
                  <a:close/>
                </a:path>
              </a:pathLst>
            </a:custGeom>
            <a:ln w="10794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10361" y="4754117"/>
              <a:ext cx="3733800" cy="1222375"/>
            </a:xfrm>
            <a:custGeom>
              <a:avLst/>
              <a:gdLst/>
              <a:ahLst/>
              <a:cxnLst/>
              <a:rect l="l" t="t" r="r" b="b"/>
              <a:pathLst>
                <a:path w="3733800" h="1222375">
                  <a:moveTo>
                    <a:pt x="3530091" y="0"/>
                  </a:moveTo>
                  <a:lnTo>
                    <a:pt x="203707" y="0"/>
                  </a:lnTo>
                  <a:lnTo>
                    <a:pt x="157002" y="5379"/>
                  </a:lnTo>
                  <a:lnTo>
                    <a:pt x="114125" y="20702"/>
                  </a:lnTo>
                  <a:lnTo>
                    <a:pt x="76302" y="44746"/>
                  </a:lnTo>
                  <a:lnTo>
                    <a:pt x="44754" y="76291"/>
                  </a:lnTo>
                  <a:lnTo>
                    <a:pt x="20706" y="114114"/>
                  </a:lnTo>
                  <a:lnTo>
                    <a:pt x="5380" y="156994"/>
                  </a:lnTo>
                  <a:lnTo>
                    <a:pt x="0" y="203707"/>
                  </a:lnTo>
                  <a:lnTo>
                    <a:pt x="0" y="1018539"/>
                  </a:lnTo>
                  <a:lnTo>
                    <a:pt x="5380" y="1065245"/>
                  </a:lnTo>
                  <a:lnTo>
                    <a:pt x="20706" y="1108122"/>
                  </a:lnTo>
                  <a:lnTo>
                    <a:pt x="44754" y="1145945"/>
                  </a:lnTo>
                  <a:lnTo>
                    <a:pt x="76302" y="1177493"/>
                  </a:lnTo>
                  <a:lnTo>
                    <a:pt x="114125" y="1201541"/>
                  </a:lnTo>
                  <a:lnTo>
                    <a:pt x="157002" y="1216867"/>
                  </a:lnTo>
                  <a:lnTo>
                    <a:pt x="203707" y="1222247"/>
                  </a:lnTo>
                  <a:lnTo>
                    <a:pt x="3530091" y="1222247"/>
                  </a:lnTo>
                  <a:lnTo>
                    <a:pt x="3576805" y="1216867"/>
                  </a:lnTo>
                  <a:lnTo>
                    <a:pt x="3619685" y="1201541"/>
                  </a:lnTo>
                  <a:lnTo>
                    <a:pt x="3657508" y="1177493"/>
                  </a:lnTo>
                  <a:lnTo>
                    <a:pt x="3689053" y="1145945"/>
                  </a:lnTo>
                  <a:lnTo>
                    <a:pt x="3713097" y="1108122"/>
                  </a:lnTo>
                  <a:lnTo>
                    <a:pt x="3728420" y="1065245"/>
                  </a:lnTo>
                  <a:lnTo>
                    <a:pt x="3733800" y="1018539"/>
                  </a:lnTo>
                  <a:lnTo>
                    <a:pt x="3733800" y="203707"/>
                  </a:lnTo>
                  <a:lnTo>
                    <a:pt x="3728420" y="156994"/>
                  </a:lnTo>
                  <a:lnTo>
                    <a:pt x="3713097" y="114114"/>
                  </a:lnTo>
                  <a:lnTo>
                    <a:pt x="3689053" y="76291"/>
                  </a:lnTo>
                  <a:lnTo>
                    <a:pt x="3657508" y="44746"/>
                  </a:lnTo>
                  <a:lnTo>
                    <a:pt x="3619685" y="20702"/>
                  </a:lnTo>
                  <a:lnTo>
                    <a:pt x="3576805" y="5379"/>
                  </a:lnTo>
                  <a:lnTo>
                    <a:pt x="3530091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0361" y="4754117"/>
              <a:ext cx="3733800" cy="1222375"/>
            </a:xfrm>
            <a:custGeom>
              <a:avLst/>
              <a:gdLst/>
              <a:ahLst/>
              <a:cxnLst/>
              <a:rect l="l" t="t" r="r" b="b"/>
              <a:pathLst>
                <a:path w="3733800" h="1222375">
                  <a:moveTo>
                    <a:pt x="0" y="203707"/>
                  </a:moveTo>
                  <a:lnTo>
                    <a:pt x="5380" y="156994"/>
                  </a:lnTo>
                  <a:lnTo>
                    <a:pt x="20706" y="114114"/>
                  </a:lnTo>
                  <a:lnTo>
                    <a:pt x="44754" y="76291"/>
                  </a:lnTo>
                  <a:lnTo>
                    <a:pt x="76302" y="44746"/>
                  </a:lnTo>
                  <a:lnTo>
                    <a:pt x="114125" y="20702"/>
                  </a:lnTo>
                  <a:lnTo>
                    <a:pt x="157002" y="5379"/>
                  </a:lnTo>
                  <a:lnTo>
                    <a:pt x="203707" y="0"/>
                  </a:lnTo>
                  <a:lnTo>
                    <a:pt x="3530091" y="0"/>
                  </a:lnTo>
                  <a:lnTo>
                    <a:pt x="3576805" y="5379"/>
                  </a:lnTo>
                  <a:lnTo>
                    <a:pt x="3619685" y="20702"/>
                  </a:lnTo>
                  <a:lnTo>
                    <a:pt x="3657508" y="44746"/>
                  </a:lnTo>
                  <a:lnTo>
                    <a:pt x="3689053" y="76291"/>
                  </a:lnTo>
                  <a:lnTo>
                    <a:pt x="3713097" y="114114"/>
                  </a:lnTo>
                  <a:lnTo>
                    <a:pt x="3728420" y="156994"/>
                  </a:lnTo>
                  <a:lnTo>
                    <a:pt x="3733800" y="203707"/>
                  </a:lnTo>
                  <a:lnTo>
                    <a:pt x="3733800" y="1018539"/>
                  </a:lnTo>
                  <a:lnTo>
                    <a:pt x="3728420" y="1065245"/>
                  </a:lnTo>
                  <a:lnTo>
                    <a:pt x="3713097" y="1108122"/>
                  </a:lnTo>
                  <a:lnTo>
                    <a:pt x="3689053" y="1145945"/>
                  </a:lnTo>
                  <a:lnTo>
                    <a:pt x="3657508" y="1177493"/>
                  </a:lnTo>
                  <a:lnTo>
                    <a:pt x="3619685" y="1201541"/>
                  </a:lnTo>
                  <a:lnTo>
                    <a:pt x="3576805" y="1216867"/>
                  </a:lnTo>
                  <a:lnTo>
                    <a:pt x="3530091" y="1222247"/>
                  </a:lnTo>
                  <a:lnTo>
                    <a:pt x="203707" y="1222247"/>
                  </a:lnTo>
                  <a:lnTo>
                    <a:pt x="157002" y="1216867"/>
                  </a:lnTo>
                  <a:lnTo>
                    <a:pt x="114125" y="1201541"/>
                  </a:lnTo>
                  <a:lnTo>
                    <a:pt x="76302" y="1177493"/>
                  </a:lnTo>
                  <a:lnTo>
                    <a:pt x="44754" y="1145945"/>
                  </a:lnTo>
                  <a:lnTo>
                    <a:pt x="20706" y="1108122"/>
                  </a:lnTo>
                  <a:lnTo>
                    <a:pt x="5380" y="1065245"/>
                  </a:lnTo>
                  <a:lnTo>
                    <a:pt x="0" y="1018539"/>
                  </a:lnTo>
                  <a:lnTo>
                    <a:pt x="0" y="203707"/>
                  </a:lnTo>
                  <a:close/>
                </a:path>
              </a:pathLst>
            </a:custGeom>
            <a:ln w="10794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239468" y="1691385"/>
            <a:ext cx="3498215" cy="4983416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22225" marR="239395">
              <a:lnSpc>
                <a:spcPct val="86300"/>
              </a:lnSpc>
              <a:spcBef>
                <a:spcPts val="395"/>
              </a:spcBef>
            </a:pP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It 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a closed 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serous sac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which </a:t>
            </a:r>
            <a:r>
              <a:rPr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surrounds the lung and invaginated </a:t>
            </a:r>
            <a:r>
              <a:rPr spc="-43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from</a:t>
            </a:r>
            <a:r>
              <a:rPr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its</a:t>
            </a:r>
            <a:r>
              <a:rPr spc="4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medial</a:t>
            </a:r>
            <a:r>
              <a:rPr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side by</a:t>
            </a:r>
            <a:r>
              <a:rPr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pc="4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root</a:t>
            </a:r>
            <a:r>
              <a:rPr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spc="-43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lung.</a:t>
            </a:r>
            <a:endParaRPr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>
              <a:spcBef>
                <a:spcPts val="10"/>
              </a:spcBef>
            </a:pPr>
            <a:endParaRPr sz="2400" dirty="0">
              <a:latin typeface="Times New Roman"/>
              <a:cs typeface="Times New Roman"/>
            </a:endParaRPr>
          </a:p>
          <a:p>
            <a:pPr marL="22225"/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It</a:t>
            </a:r>
            <a:r>
              <a:rPr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has</a:t>
            </a:r>
            <a:r>
              <a:rPr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–</a:t>
            </a:r>
            <a:r>
              <a:rPr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layers:</a:t>
            </a:r>
            <a:endParaRPr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 marL="170815" indent="-158750">
              <a:spcBef>
                <a:spcPts val="1540"/>
              </a:spcBef>
              <a:buChar char="•"/>
              <a:tabLst>
                <a:tab pos="171450" algn="l"/>
              </a:tabLst>
            </a:pPr>
            <a:r>
              <a:rPr sz="1400" dirty="0">
                <a:latin typeface="Times New Roman"/>
                <a:cs typeface="Times New Roman"/>
              </a:rPr>
              <a:t>parietal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pleura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which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lines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the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thoracic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spc="-15" dirty="0">
                <a:latin typeface="Times New Roman"/>
                <a:cs typeface="Times New Roman"/>
              </a:rPr>
              <a:t>cavity.</a:t>
            </a:r>
            <a:endParaRPr sz="1400" dirty="0">
              <a:latin typeface="Times New Roman"/>
              <a:cs typeface="Times New Roman"/>
            </a:endParaRPr>
          </a:p>
          <a:p>
            <a:pPr marL="127000" marR="386080" indent="-114300">
              <a:lnSpc>
                <a:spcPts val="1450"/>
              </a:lnSpc>
              <a:spcBef>
                <a:spcPts val="325"/>
              </a:spcBef>
              <a:buClr>
                <a:srgbClr val="FFFFFF"/>
              </a:buClr>
              <a:buFont typeface="Times New Roman"/>
              <a:buChar char="•"/>
              <a:tabLst>
                <a:tab pos="171450" algn="l"/>
              </a:tabLst>
            </a:pPr>
            <a:r>
              <a:rPr dirty="0"/>
              <a:t>	</a:t>
            </a:r>
            <a:r>
              <a:rPr sz="1400" dirty="0">
                <a:latin typeface="Times New Roman"/>
                <a:cs typeface="Times New Roman"/>
              </a:rPr>
              <a:t>visceral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pleura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which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surrounds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the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lung, </a:t>
            </a:r>
            <a:r>
              <a:rPr sz="1400" spc="-3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separated</a:t>
            </a:r>
            <a:r>
              <a:rPr sz="1400" spc="-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by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a pleural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spc="-15" dirty="0">
                <a:latin typeface="Times New Roman"/>
                <a:cs typeface="Times New Roman"/>
              </a:rPr>
              <a:t>cavity.</a:t>
            </a: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FFFFFF"/>
              </a:buClr>
              <a:buFont typeface="Times New Roman"/>
              <a:buChar char="•"/>
            </a:pP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FFFFFF"/>
              </a:buClr>
              <a:buFont typeface="Times New Roman"/>
              <a:buChar char="•"/>
            </a:pPr>
            <a:endParaRPr sz="1850" dirty="0">
              <a:latin typeface="Times New Roman"/>
              <a:cs typeface="Times New Roman"/>
            </a:endParaRPr>
          </a:p>
          <a:p>
            <a:pPr marL="22225"/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Pleural</a:t>
            </a:r>
            <a:r>
              <a:rPr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cavity:</a:t>
            </a:r>
            <a:endParaRPr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 marL="127000" marR="5080" indent="-114300">
              <a:lnSpc>
                <a:spcPct val="86100"/>
              </a:lnSpc>
              <a:spcBef>
                <a:spcPts val="1775"/>
              </a:spcBef>
              <a:buChar char="•"/>
              <a:tabLst>
                <a:tab pos="127000" algn="l"/>
              </a:tabLst>
            </a:pPr>
            <a:r>
              <a:rPr sz="1400" dirty="0">
                <a:latin typeface="Times New Roman"/>
                <a:cs typeface="Times New Roman"/>
              </a:rPr>
              <a:t>Contains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5-10 </a:t>
            </a:r>
            <a:r>
              <a:rPr sz="1400" spc="-10" dirty="0">
                <a:latin typeface="Times New Roman"/>
                <a:cs typeface="Times New Roman"/>
              </a:rPr>
              <a:t>ml. </a:t>
            </a:r>
            <a:r>
              <a:rPr sz="1400" dirty="0">
                <a:latin typeface="Times New Roman"/>
                <a:cs typeface="Times New Roman"/>
              </a:rPr>
              <a:t>of serous fluid </a:t>
            </a:r>
            <a:r>
              <a:rPr sz="1400" spc="-5" dirty="0">
                <a:latin typeface="Times New Roman"/>
                <a:cs typeface="Times New Roman"/>
              </a:rPr>
              <a:t>which </a:t>
            </a:r>
            <a:r>
              <a:rPr sz="1400" dirty="0">
                <a:latin typeface="Times New Roman"/>
                <a:cs typeface="Times New Roman"/>
              </a:rPr>
              <a:t> lubricates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both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surfaces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and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allows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the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lungs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to </a:t>
            </a:r>
            <a:r>
              <a:rPr sz="1400" spc="-33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move </a:t>
            </a:r>
            <a:r>
              <a:rPr sz="1400" dirty="0">
                <a:latin typeface="Times New Roman"/>
                <a:cs typeface="Times New Roman"/>
              </a:rPr>
              <a:t>free during</a:t>
            </a:r>
            <a:r>
              <a:rPr sz="1400" spc="-5" dirty="0">
                <a:latin typeface="Times New Roman"/>
                <a:cs typeface="Times New Roman"/>
              </a:rPr>
              <a:t> respiration.</a:t>
            </a:r>
            <a:endParaRPr sz="1400" dirty="0">
              <a:latin typeface="Times New Roman"/>
              <a:cs typeface="Times New Roman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048000" y="188976"/>
            <a:ext cx="3469004" cy="1134110"/>
            <a:chOff x="604964" y="280352"/>
            <a:chExt cx="3469004" cy="1134110"/>
          </a:xfrm>
        </p:grpSpPr>
        <p:sp>
          <p:nvSpPr>
            <p:cNvPr id="11" name="object 11"/>
            <p:cNvSpPr/>
            <p:nvPr/>
          </p:nvSpPr>
          <p:spPr>
            <a:xfrm>
              <a:off x="610361" y="285750"/>
              <a:ext cx="3458210" cy="1123315"/>
            </a:xfrm>
            <a:custGeom>
              <a:avLst/>
              <a:gdLst/>
              <a:ahLst/>
              <a:cxnLst/>
              <a:rect l="l" t="t" r="r" b="b"/>
              <a:pathLst>
                <a:path w="3458210" h="1123315">
                  <a:moveTo>
                    <a:pt x="3270758" y="0"/>
                  </a:moveTo>
                  <a:lnTo>
                    <a:pt x="187197" y="0"/>
                  </a:lnTo>
                  <a:lnTo>
                    <a:pt x="137431" y="6687"/>
                  </a:lnTo>
                  <a:lnTo>
                    <a:pt x="92713" y="25559"/>
                  </a:lnTo>
                  <a:lnTo>
                    <a:pt x="54827" y="54832"/>
                  </a:lnTo>
                  <a:lnTo>
                    <a:pt x="25557" y="92719"/>
                  </a:lnTo>
                  <a:lnTo>
                    <a:pt x="6686" y="137436"/>
                  </a:lnTo>
                  <a:lnTo>
                    <a:pt x="0" y="187198"/>
                  </a:lnTo>
                  <a:lnTo>
                    <a:pt x="0" y="935989"/>
                  </a:lnTo>
                  <a:lnTo>
                    <a:pt x="6686" y="985751"/>
                  </a:lnTo>
                  <a:lnTo>
                    <a:pt x="25557" y="1030468"/>
                  </a:lnTo>
                  <a:lnTo>
                    <a:pt x="54827" y="1068355"/>
                  </a:lnTo>
                  <a:lnTo>
                    <a:pt x="92713" y="1097628"/>
                  </a:lnTo>
                  <a:lnTo>
                    <a:pt x="137431" y="1116500"/>
                  </a:lnTo>
                  <a:lnTo>
                    <a:pt x="187197" y="1123188"/>
                  </a:lnTo>
                  <a:lnTo>
                    <a:pt x="3270758" y="1123188"/>
                  </a:lnTo>
                  <a:lnTo>
                    <a:pt x="3320519" y="1116500"/>
                  </a:lnTo>
                  <a:lnTo>
                    <a:pt x="3365236" y="1097628"/>
                  </a:lnTo>
                  <a:lnTo>
                    <a:pt x="3403123" y="1068355"/>
                  </a:lnTo>
                  <a:lnTo>
                    <a:pt x="3432396" y="1030468"/>
                  </a:lnTo>
                  <a:lnTo>
                    <a:pt x="3451268" y="985751"/>
                  </a:lnTo>
                  <a:lnTo>
                    <a:pt x="3457955" y="935989"/>
                  </a:lnTo>
                  <a:lnTo>
                    <a:pt x="3457955" y="187198"/>
                  </a:lnTo>
                  <a:lnTo>
                    <a:pt x="3451268" y="137436"/>
                  </a:lnTo>
                  <a:lnTo>
                    <a:pt x="3432396" y="92719"/>
                  </a:lnTo>
                  <a:lnTo>
                    <a:pt x="3403123" y="54832"/>
                  </a:lnTo>
                  <a:lnTo>
                    <a:pt x="3365236" y="25559"/>
                  </a:lnTo>
                  <a:lnTo>
                    <a:pt x="3320519" y="6687"/>
                  </a:lnTo>
                  <a:lnTo>
                    <a:pt x="3270758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10361" y="285750"/>
              <a:ext cx="3458210" cy="1123315"/>
            </a:xfrm>
            <a:custGeom>
              <a:avLst/>
              <a:gdLst/>
              <a:ahLst/>
              <a:cxnLst/>
              <a:rect l="l" t="t" r="r" b="b"/>
              <a:pathLst>
                <a:path w="3458210" h="1123315">
                  <a:moveTo>
                    <a:pt x="0" y="187198"/>
                  </a:moveTo>
                  <a:lnTo>
                    <a:pt x="6686" y="137436"/>
                  </a:lnTo>
                  <a:lnTo>
                    <a:pt x="25557" y="92719"/>
                  </a:lnTo>
                  <a:lnTo>
                    <a:pt x="54827" y="54832"/>
                  </a:lnTo>
                  <a:lnTo>
                    <a:pt x="92713" y="25559"/>
                  </a:lnTo>
                  <a:lnTo>
                    <a:pt x="137431" y="6687"/>
                  </a:lnTo>
                  <a:lnTo>
                    <a:pt x="187197" y="0"/>
                  </a:lnTo>
                  <a:lnTo>
                    <a:pt x="3270758" y="0"/>
                  </a:lnTo>
                  <a:lnTo>
                    <a:pt x="3320519" y="6687"/>
                  </a:lnTo>
                  <a:lnTo>
                    <a:pt x="3365236" y="25559"/>
                  </a:lnTo>
                  <a:lnTo>
                    <a:pt x="3403123" y="54832"/>
                  </a:lnTo>
                  <a:lnTo>
                    <a:pt x="3432396" y="92719"/>
                  </a:lnTo>
                  <a:lnTo>
                    <a:pt x="3451268" y="137436"/>
                  </a:lnTo>
                  <a:lnTo>
                    <a:pt x="3457955" y="187198"/>
                  </a:lnTo>
                  <a:lnTo>
                    <a:pt x="3457955" y="935989"/>
                  </a:lnTo>
                  <a:lnTo>
                    <a:pt x="3451268" y="985751"/>
                  </a:lnTo>
                  <a:lnTo>
                    <a:pt x="3432396" y="1030468"/>
                  </a:lnTo>
                  <a:lnTo>
                    <a:pt x="3403123" y="1068355"/>
                  </a:lnTo>
                  <a:lnTo>
                    <a:pt x="3365236" y="1097628"/>
                  </a:lnTo>
                  <a:lnTo>
                    <a:pt x="3320519" y="1116500"/>
                  </a:lnTo>
                  <a:lnTo>
                    <a:pt x="3270758" y="1123188"/>
                  </a:lnTo>
                  <a:lnTo>
                    <a:pt x="187197" y="1123188"/>
                  </a:lnTo>
                  <a:lnTo>
                    <a:pt x="137431" y="1116500"/>
                  </a:lnTo>
                  <a:lnTo>
                    <a:pt x="92713" y="1097628"/>
                  </a:lnTo>
                  <a:lnTo>
                    <a:pt x="54827" y="1068355"/>
                  </a:lnTo>
                  <a:lnTo>
                    <a:pt x="25557" y="1030468"/>
                  </a:lnTo>
                  <a:lnTo>
                    <a:pt x="6686" y="985751"/>
                  </a:lnTo>
                  <a:lnTo>
                    <a:pt x="0" y="935989"/>
                  </a:lnTo>
                  <a:lnTo>
                    <a:pt x="0" y="18719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277680" y="315658"/>
            <a:ext cx="2683510" cy="75692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chemeClr val="bg1"/>
                </a:solidFill>
                <a:latin typeface="Times New Roman"/>
                <a:cs typeface="Times New Roman"/>
              </a:rPr>
              <a:t>The</a:t>
            </a:r>
            <a:r>
              <a:rPr sz="4800" spc="-9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4800" dirty="0">
                <a:solidFill>
                  <a:schemeClr val="bg1"/>
                </a:solidFill>
                <a:latin typeface="Times New Roman"/>
                <a:cs typeface="Times New Roman"/>
              </a:rPr>
              <a:t>Pleura</a:t>
            </a:r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89676" y="188976"/>
            <a:ext cx="4878324" cy="5526024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30489" y="1947608"/>
            <a:ext cx="3744595" cy="4188460"/>
            <a:chOff x="606488" y="1947608"/>
            <a:chExt cx="3744595" cy="4188460"/>
          </a:xfrm>
        </p:grpSpPr>
        <p:sp>
          <p:nvSpPr>
            <p:cNvPr id="3" name="object 3"/>
            <p:cNvSpPr/>
            <p:nvPr/>
          </p:nvSpPr>
          <p:spPr>
            <a:xfrm>
              <a:off x="611886" y="1953005"/>
              <a:ext cx="3733800" cy="1012190"/>
            </a:xfrm>
            <a:custGeom>
              <a:avLst/>
              <a:gdLst/>
              <a:ahLst/>
              <a:cxnLst/>
              <a:rect l="l" t="t" r="r" b="b"/>
              <a:pathLst>
                <a:path w="3733800" h="1012189">
                  <a:moveTo>
                    <a:pt x="3565143" y="0"/>
                  </a:moveTo>
                  <a:lnTo>
                    <a:pt x="168656" y="0"/>
                  </a:lnTo>
                  <a:lnTo>
                    <a:pt x="123822" y="6028"/>
                  </a:lnTo>
                  <a:lnTo>
                    <a:pt x="83534" y="23038"/>
                  </a:lnTo>
                  <a:lnTo>
                    <a:pt x="49399" y="49418"/>
                  </a:lnTo>
                  <a:lnTo>
                    <a:pt x="23027" y="83556"/>
                  </a:lnTo>
                  <a:lnTo>
                    <a:pt x="6024" y="123839"/>
                  </a:lnTo>
                  <a:lnTo>
                    <a:pt x="0" y="168656"/>
                  </a:lnTo>
                  <a:lnTo>
                    <a:pt x="0" y="843280"/>
                  </a:lnTo>
                  <a:lnTo>
                    <a:pt x="6024" y="888096"/>
                  </a:lnTo>
                  <a:lnTo>
                    <a:pt x="23027" y="928379"/>
                  </a:lnTo>
                  <a:lnTo>
                    <a:pt x="49399" y="962517"/>
                  </a:lnTo>
                  <a:lnTo>
                    <a:pt x="83534" y="988897"/>
                  </a:lnTo>
                  <a:lnTo>
                    <a:pt x="123822" y="1005907"/>
                  </a:lnTo>
                  <a:lnTo>
                    <a:pt x="168656" y="1011936"/>
                  </a:lnTo>
                  <a:lnTo>
                    <a:pt x="3565143" y="1011936"/>
                  </a:lnTo>
                  <a:lnTo>
                    <a:pt x="3609960" y="1005907"/>
                  </a:lnTo>
                  <a:lnTo>
                    <a:pt x="3650243" y="988897"/>
                  </a:lnTo>
                  <a:lnTo>
                    <a:pt x="3684381" y="962517"/>
                  </a:lnTo>
                  <a:lnTo>
                    <a:pt x="3710761" y="928379"/>
                  </a:lnTo>
                  <a:lnTo>
                    <a:pt x="3727771" y="888096"/>
                  </a:lnTo>
                  <a:lnTo>
                    <a:pt x="3733800" y="843280"/>
                  </a:lnTo>
                  <a:lnTo>
                    <a:pt x="3733800" y="168656"/>
                  </a:lnTo>
                  <a:lnTo>
                    <a:pt x="3727771" y="123839"/>
                  </a:lnTo>
                  <a:lnTo>
                    <a:pt x="3710761" y="83556"/>
                  </a:lnTo>
                  <a:lnTo>
                    <a:pt x="3684381" y="49418"/>
                  </a:lnTo>
                  <a:lnTo>
                    <a:pt x="3650243" y="23038"/>
                  </a:lnTo>
                  <a:lnTo>
                    <a:pt x="3609960" y="6028"/>
                  </a:lnTo>
                  <a:lnTo>
                    <a:pt x="3565143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1886" y="1953005"/>
              <a:ext cx="3733800" cy="1012190"/>
            </a:xfrm>
            <a:custGeom>
              <a:avLst/>
              <a:gdLst/>
              <a:ahLst/>
              <a:cxnLst/>
              <a:rect l="l" t="t" r="r" b="b"/>
              <a:pathLst>
                <a:path w="3733800" h="1012189">
                  <a:moveTo>
                    <a:pt x="0" y="168656"/>
                  </a:moveTo>
                  <a:lnTo>
                    <a:pt x="6024" y="123839"/>
                  </a:lnTo>
                  <a:lnTo>
                    <a:pt x="23027" y="83556"/>
                  </a:lnTo>
                  <a:lnTo>
                    <a:pt x="49399" y="49418"/>
                  </a:lnTo>
                  <a:lnTo>
                    <a:pt x="83534" y="23038"/>
                  </a:lnTo>
                  <a:lnTo>
                    <a:pt x="123822" y="6028"/>
                  </a:lnTo>
                  <a:lnTo>
                    <a:pt x="168656" y="0"/>
                  </a:lnTo>
                  <a:lnTo>
                    <a:pt x="3565143" y="0"/>
                  </a:lnTo>
                  <a:lnTo>
                    <a:pt x="3609960" y="6028"/>
                  </a:lnTo>
                  <a:lnTo>
                    <a:pt x="3650243" y="23038"/>
                  </a:lnTo>
                  <a:lnTo>
                    <a:pt x="3684381" y="49418"/>
                  </a:lnTo>
                  <a:lnTo>
                    <a:pt x="3710761" y="83556"/>
                  </a:lnTo>
                  <a:lnTo>
                    <a:pt x="3727771" y="123839"/>
                  </a:lnTo>
                  <a:lnTo>
                    <a:pt x="3733800" y="168656"/>
                  </a:lnTo>
                  <a:lnTo>
                    <a:pt x="3733800" y="843280"/>
                  </a:lnTo>
                  <a:lnTo>
                    <a:pt x="3727771" y="888096"/>
                  </a:lnTo>
                  <a:lnTo>
                    <a:pt x="3710761" y="928379"/>
                  </a:lnTo>
                  <a:lnTo>
                    <a:pt x="3684381" y="962517"/>
                  </a:lnTo>
                  <a:lnTo>
                    <a:pt x="3650243" y="988897"/>
                  </a:lnTo>
                  <a:lnTo>
                    <a:pt x="3609960" y="1005907"/>
                  </a:lnTo>
                  <a:lnTo>
                    <a:pt x="3565143" y="1011936"/>
                  </a:lnTo>
                  <a:lnTo>
                    <a:pt x="168656" y="1011936"/>
                  </a:lnTo>
                  <a:lnTo>
                    <a:pt x="123822" y="1005907"/>
                  </a:lnTo>
                  <a:lnTo>
                    <a:pt x="83534" y="988897"/>
                  </a:lnTo>
                  <a:lnTo>
                    <a:pt x="49399" y="962517"/>
                  </a:lnTo>
                  <a:lnTo>
                    <a:pt x="23027" y="928379"/>
                  </a:lnTo>
                  <a:lnTo>
                    <a:pt x="6024" y="888096"/>
                  </a:lnTo>
                  <a:lnTo>
                    <a:pt x="0" y="843280"/>
                  </a:lnTo>
                  <a:lnTo>
                    <a:pt x="0" y="168656"/>
                  </a:lnTo>
                  <a:close/>
                </a:path>
              </a:pathLst>
            </a:custGeom>
            <a:ln w="10794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11886" y="3007613"/>
              <a:ext cx="3733800" cy="1012190"/>
            </a:xfrm>
            <a:custGeom>
              <a:avLst/>
              <a:gdLst/>
              <a:ahLst/>
              <a:cxnLst/>
              <a:rect l="l" t="t" r="r" b="b"/>
              <a:pathLst>
                <a:path w="3733800" h="1012189">
                  <a:moveTo>
                    <a:pt x="3565143" y="0"/>
                  </a:moveTo>
                  <a:lnTo>
                    <a:pt x="168656" y="0"/>
                  </a:lnTo>
                  <a:lnTo>
                    <a:pt x="123822" y="6028"/>
                  </a:lnTo>
                  <a:lnTo>
                    <a:pt x="83534" y="23038"/>
                  </a:lnTo>
                  <a:lnTo>
                    <a:pt x="49399" y="49418"/>
                  </a:lnTo>
                  <a:lnTo>
                    <a:pt x="23027" y="83556"/>
                  </a:lnTo>
                  <a:lnTo>
                    <a:pt x="6024" y="123839"/>
                  </a:lnTo>
                  <a:lnTo>
                    <a:pt x="0" y="168656"/>
                  </a:lnTo>
                  <a:lnTo>
                    <a:pt x="0" y="843280"/>
                  </a:lnTo>
                  <a:lnTo>
                    <a:pt x="6024" y="888096"/>
                  </a:lnTo>
                  <a:lnTo>
                    <a:pt x="23027" y="928379"/>
                  </a:lnTo>
                  <a:lnTo>
                    <a:pt x="49399" y="962517"/>
                  </a:lnTo>
                  <a:lnTo>
                    <a:pt x="83534" y="988897"/>
                  </a:lnTo>
                  <a:lnTo>
                    <a:pt x="123822" y="1005907"/>
                  </a:lnTo>
                  <a:lnTo>
                    <a:pt x="168656" y="1011936"/>
                  </a:lnTo>
                  <a:lnTo>
                    <a:pt x="3565143" y="1011936"/>
                  </a:lnTo>
                  <a:lnTo>
                    <a:pt x="3609960" y="1005907"/>
                  </a:lnTo>
                  <a:lnTo>
                    <a:pt x="3650243" y="988897"/>
                  </a:lnTo>
                  <a:lnTo>
                    <a:pt x="3684381" y="962517"/>
                  </a:lnTo>
                  <a:lnTo>
                    <a:pt x="3710761" y="928379"/>
                  </a:lnTo>
                  <a:lnTo>
                    <a:pt x="3727771" y="888096"/>
                  </a:lnTo>
                  <a:lnTo>
                    <a:pt x="3733800" y="843280"/>
                  </a:lnTo>
                  <a:lnTo>
                    <a:pt x="3733800" y="168656"/>
                  </a:lnTo>
                  <a:lnTo>
                    <a:pt x="3727771" y="123839"/>
                  </a:lnTo>
                  <a:lnTo>
                    <a:pt x="3710761" y="83556"/>
                  </a:lnTo>
                  <a:lnTo>
                    <a:pt x="3684381" y="49418"/>
                  </a:lnTo>
                  <a:lnTo>
                    <a:pt x="3650243" y="23038"/>
                  </a:lnTo>
                  <a:lnTo>
                    <a:pt x="3609960" y="6028"/>
                  </a:lnTo>
                  <a:lnTo>
                    <a:pt x="3565143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11886" y="3007613"/>
              <a:ext cx="3733800" cy="1012190"/>
            </a:xfrm>
            <a:custGeom>
              <a:avLst/>
              <a:gdLst/>
              <a:ahLst/>
              <a:cxnLst/>
              <a:rect l="l" t="t" r="r" b="b"/>
              <a:pathLst>
                <a:path w="3733800" h="1012189">
                  <a:moveTo>
                    <a:pt x="0" y="168656"/>
                  </a:moveTo>
                  <a:lnTo>
                    <a:pt x="6024" y="123839"/>
                  </a:lnTo>
                  <a:lnTo>
                    <a:pt x="23027" y="83556"/>
                  </a:lnTo>
                  <a:lnTo>
                    <a:pt x="49399" y="49418"/>
                  </a:lnTo>
                  <a:lnTo>
                    <a:pt x="83534" y="23038"/>
                  </a:lnTo>
                  <a:lnTo>
                    <a:pt x="123822" y="6028"/>
                  </a:lnTo>
                  <a:lnTo>
                    <a:pt x="168656" y="0"/>
                  </a:lnTo>
                  <a:lnTo>
                    <a:pt x="3565143" y="0"/>
                  </a:lnTo>
                  <a:lnTo>
                    <a:pt x="3609960" y="6028"/>
                  </a:lnTo>
                  <a:lnTo>
                    <a:pt x="3650243" y="23038"/>
                  </a:lnTo>
                  <a:lnTo>
                    <a:pt x="3684381" y="49418"/>
                  </a:lnTo>
                  <a:lnTo>
                    <a:pt x="3710761" y="83556"/>
                  </a:lnTo>
                  <a:lnTo>
                    <a:pt x="3727771" y="123839"/>
                  </a:lnTo>
                  <a:lnTo>
                    <a:pt x="3733800" y="168656"/>
                  </a:lnTo>
                  <a:lnTo>
                    <a:pt x="3733800" y="843280"/>
                  </a:lnTo>
                  <a:lnTo>
                    <a:pt x="3727771" y="888096"/>
                  </a:lnTo>
                  <a:lnTo>
                    <a:pt x="3710761" y="928379"/>
                  </a:lnTo>
                  <a:lnTo>
                    <a:pt x="3684381" y="962517"/>
                  </a:lnTo>
                  <a:lnTo>
                    <a:pt x="3650243" y="988897"/>
                  </a:lnTo>
                  <a:lnTo>
                    <a:pt x="3609960" y="1005907"/>
                  </a:lnTo>
                  <a:lnTo>
                    <a:pt x="3565143" y="1011936"/>
                  </a:lnTo>
                  <a:lnTo>
                    <a:pt x="168656" y="1011936"/>
                  </a:lnTo>
                  <a:lnTo>
                    <a:pt x="123822" y="1005907"/>
                  </a:lnTo>
                  <a:lnTo>
                    <a:pt x="83534" y="988897"/>
                  </a:lnTo>
                  <a:lnTo>
                    <a:pt x="49399" y="962517"/>
                  </a:lnTo>
                  <a:lnTo>
                    <a:pt x="23027" y="928379"/>
                  </a:lnTo>
                  <a:lnTo>
                    <a:pt x="6024" y="888096"/>
                  </a:lnTo>
                  <a:lnTo>
                    <a:pt x="0" y="843280"/>
                  </a:lnTo>
                  <a:lnTo>
                    <a:pt x="0" y="168656"/>
                  </a:lnTo>
                  <a:close/>
                </a:path>
              </a:pathLst>
            </a:custGeom>
            <a:ln w="10794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11886" y="4063745"/>
              <a:ext cx="3733800" cy="1012190"/>
            </a:xfrm>
            <a:custGeom>
              <a:avLst/>
              <a:gdLst/>
              <a:ahLst/>
              <a:cxnLst/>
              <a:rect l="l" t="t" r="r" b="b"/>
              <a:pathLst>
                <a:path w="3733800" h="1012189">
                  <a:moveTo>
                    <a:pt x="3565143" y="0"/>
                  </a:moveTo>
                  <a:lnTo>
                    <a:pt x="168656" y="0"/>
                  </a:lnTo>
                  <a:lnTo>
                    <a:pt x="123822" y="6028"/>
                  </a:lnTo>
                  <a:lnTo>
                    <a:pt x="83534" y="23038"/>
                  </a:lnTo>
                  <a:lnTo>
                    <a:pt x="49399" y="49418"/>
                  </a:lnTo>
                  <a:lnTo>
                    <a:pt x="23027" y="83556"/>
                  </a:lnTo>
                  <a:lnTo>
                    <a:pt x="6024" y="123839"/>
                  </a:lnTo>
                  <a:lnTo>
                    <a:pt x="0" y="168655"/>
                  </a:lnTo>
                  <a:lnTo>
                    <a:pt x="0" y="843279"/>
                  </a:lnTo>
                  <a:lnTo>
                    <a:pt x="6024" y="888096"/>
                  </a:lnTo>
                  <a:lnTo>
                    <a:pt x="23027" y="928379"/>
                  </a:lnTo>
                  <a:lnTo>
                    <a:pt x="49399" y="962517"/>
                  </a:lnTo>
                  <a:lnTo>
                    <a:pt x="83534" y="988897"/>
                  </a:lnTo>
                  <a:lnTo>
                    <a:pt x="123822" y="1005907"/>
                  </a:lnTo>
                  <a:lnTo>
                    <a:pt x="168656" y="1011935"/>
                  </a:lnTo>
                  <a:lnTo>
                    <a:pt x="3565143" y="1011935"/>
                  </a:lnTo>
                  <a:lnTo>
                    <a:pt x="3609960" y="1005907"/>
                  </a:lnTo>
                  <a:lnTo>
                    <a:pt x="3650243" y="988897"/>
                  </a:lnTo>
                  <a:lnTo>
                    <a:pt x="3684381" y="962517"/>
                  </a:lnTo>
                  <a:lnTo>
                    <a:pt x="3710761" y="928379"/>
                  </a:lnTo>
                  <a:lnTo>
                    <a:pt x="3727771" y="888096"/>
                  </a:lnTo>
                  <a:lnTo>
                    <a:pt x="3733800" y="843279"/>
                  </a:lnTo>
                  <a:lnTo>
                    <a:pt x="3733800" y="168655"/>
                  </a:lnTo>
                  <a:lnTo>
                    <a:pt x="3727771" y="123839"/>
                  </a:lnTo>
                  <a:lnTo>
                    <a:pt x="3710761" y="83556"/>
                  </a:lnTo>
                  <a:lnTo>
                    <a:pt x="3684381" y="49418"/>
                  </a:lnTo>
                  <a:lnTo>
                    <a:pt x="3650243" y="23038"/>
                  </a:lnTo>
                  <a:lnTo>
                    <a:pt x="3609960" y="6028"/>
                  </a:lnTo>
                  <a:lnTo>
                    <a:pt x="3565143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1886" y="4063745"/>
              <a:ext cx="3733800" cy="1012190"/>
            </a:xfrm>
            <a:custGeom>
              <a:avLst/>
              <a:gdLst/>
              <a:ahLst/>
              <a:cxnLst/>
              <a:rect l="l" t="t" r="r" b="b"/>
              <a:pathLst>
                <a:path w="3733800" h="1012189">
                  <a:moveTo>
                    <a:pt x="0" y="168655"/>
                  </a:moveTo>
                  <a:lnTo>
                    <a:pt x="6024" y="123839"/>
                  </a:lnTo>
                  <a:lnTo>
                    <a:pt x="23027" y="83556"/>
                  </a:lnTo>
                  <a:lnTo>
                    <a:pt x="49399" y="49418"/>
                  </a:lnTo>
                  <a:lnTo>
                    <a:pt x="83534" y="23038"/>
                  </a:lnTo>
                  <a:lnTo>
                    <a:pt x="123822" y="6028"/>
                  </a:lnTo>
                  <a:lnTo>
                    <a:pt x="168656" y="0"/>
                  </a:lnTo>
                  <a:lnTo>
                    <a:pt x="3565143" y="0"/>
                  </a:lnTo>
                  <a:lnTo>
                    <a:pt x="3609960" y="6028"/>
                  </a:lnTo>
                  <a:lnTo>
                    <a:pt x="3650243" y="23038"/>
                  </a:lnTo>
                  <a:lnTo>
                    <a:pt x="3684381" y="49418"/>
                  </a:lnTo>
                  <a:lnTo>
                    <a:pt x="3710761" y="83556"/>
                  </a:lnTo>
                  <a:lnTo>
                    <a:pt x="3727771" y="123839"/>
                  </a:lnTo>
                  <a:lnTo>
                    <a:pt x="3733800" y="168655"/>
                  </a:lnTo>
                  <a:lnTo>
                    <a:pt x="3733800" y="843279"/>
                  </a:lnTo>
                  <a:lnTo>
                    <a:pt x="3727771" y="888096"/>
                  </a:lnTo>
                  <a:lnTo>
                    <a:pt x="3710761" y="928379"/>
                  </a:lnTo>
                  <a:lnTo>
                    <a:pt x="3684381" y="962517"/>
                  </a:lnTo>
                  <a:lnTo>
                    <a:pt x="3650243" y="988897"/>
                  </a:lnTo>
                  <a:lnTo>
                    <a:pt x="3609960" y="1005907"/>
                  </a:lnTo>
                  <a:lnTo>
                    <a:pt x="3565143" y="1011935"/>
                  </a:lnTo>
                  <a:lnTo>
                    <a:pt x="168656" y="1011935"/>
                  </a:lnTo>
                  <a:lnTo>
                    <a:pt x="123822" y="1005907"/>
                  </a:lnTo>
                  <a:lnTo>
                    <a:pt x="83534" y="988897"/>
                  </a:lnTo>
                  <a:lnTo>
                    <a:pt x="49399" y="962517"/>
                  </a:lnTo>
                  <a:lnTo>
                    <a:pt x="23027" y="928379"/>
                  </a:lnTo>
                  <a:lnTo>
                    <a:pt x="6024" y="888096"/>
                  </a:lnTo>
                  <a:lnTo>
                    <a:pt x="0" y="843279"/>
                  </a:lnTo>
                  <a:lnTo>
                    <a:pt x="0" y="168655"/>
                  </a:lnTo>
                  <a:close/>
                </a:path>
              </a:pathLst>
            </a:custGeom>
            <a:ln w="10794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11886" y="5118353"/>
              <a:ext cx="3733800" cy="1012190"/>
            </a:xfrm>
            <a:custGeom>
              <a:avLst/>
              <a:gdLst/>
              <a:ahLst/>
              <a:cxnLst/>
              <a:rect l="l" t="t" r="r" b="b"/>
              <a:pathLst>
                <a:path w="3733800" h="1012189">
                  <a:moveTo>
                    <a:pt x="3565143" y="0"/>
                  </a:moveTo>
                  <a:lnTo>
                    <a:pt x="168656" y="0"/>
                  </a:lnTo>
                  <a:lnTo>
                    <a:pt x="123822" y="6028"/>
                  </a:lnTo>
                  <a:lnTo>
                    <a:pt x="83534" y="23038"/>
                  </a:lnTo>
                  <a:lnTo>
                    <a:pt x="49399" y="49418"/>
                  </a:lnTo>
                  <a:lnTo>
                    <a:pt x="23027" y="83556"/>
                  </a:lnTo>
                  <a:lnTo>
                    <a:pt x="6024" y="123839"/>
                  </a:lnTo>
                  <a:lnTo>
                    <a:pt x="0" y="168656"/>
                  </a:lnTo>
                  <a:lnTo>
                    <a:pt x="0" y="843280"/>
                  </a:lnTo>
                  <a:lnTo>
                    <a:pt x="6024" y="888113"/>
                  </a:lnTo>
                  <a:lnTo>
                    <a:pt x="23027" y="928401"/>
                  </a:lnTo>
                  <a:lnTo>
                    <a:pt x="49399" y="962536"/>
                  </a:lnTo>
                  <a:lnTo>
                    <a:pt x="83534" y="988908"/>
                  </a:lnTo>
                  <a:lnTo>
                    <a:pt x="123822" y="1005911"/>
                  </a:lnTo>
                  <a:lnTo>
                    <a:pt x="168656" y="1011936"/>
                  </a:lnTo>
                  <a:lnTo>
                    <a:pt x="3565143" y="1011936"/>
                  </a:lnTo>
                  <a:lnTo>
                    <a:pt x="3609960" y="1005911"/>
                  </a:lnTo>
                  <a:lnTo>
                    <a:pt x="3650243" y="988908"/>
                  </a:lnTo>
                  <a:lnTo>
                    <a:pt x="3684381" y="962536"/>
                  </a:lnTo>
                  <a:lnTo>
                    <a:pt x="3710761" y="928401"/>
                  </a:lnTo>
                  <a:lnTo>
                    <a:pt x="3727771" y="888113"/>
                  </a:lnTo>
                  <a:lnTo>
                    <a:pt x="3733800" y="843280"/>
                  </a:lnTo>
                  <a:lnTo>
                    <a:pt x="3733800" y="168656"/>
                  </a:lnTo>
                  <a:lnTo>
                    <a:pt x="3727771" y="123839"/>
                  </a:lnTo>
                  <a:lnTo>
                    <a:pt x="3710761" y="83556"/>
                  </a:lnTo>
                  <a:lnTo>
                    <a:pt x="3684381" y="49418"/>
                  </a:lnTo>
                  <a:lnTo>
                    <a:pt x="3650243" y="23038"/>
                  </a:lnTo>
                  <a:lnTo>
                    <a:pt x="3609960" y="6028"/>
                  </a:lnTo>
                  <a:lnTo>
                    <a:pt x="3565143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11886" y="5118353"/>
              <a:ext cx="3733800" cy="1012190"/>
            </a:xfrm>
            <a:custGeom>
              <a:avLst/>
              <a:gdLst/>
              <a:ahLst/>
              <a:cxnLst/>
              <a:rect l="l" t="t" r="r" b="b"/>
              <a:pathLst>
                <a:path w="3733800" h="1012189">
                  <a:moveTo>
                    <a:pt x="0" y="168656"/>
                  </a:moveTo>
                  <a:lnTo>
                    <a:pt x="6024" y="123839"/>
                  </a:lnTo>
                  <a:lnTo>
                    <a:pt x="23027" y="83556"/>
                  </a:lnTo>
                  <a:lnTo>
                    <a:pt x="49399" y="49418"/>
                  </a:lnTo>
                  <a:lnTo>
                    <a:pt x="83534" y="23038"/>
                  </a:lnTo>
                  <a:lnTo>
                    <a:pt x="123822" y="6028"/>
                  </a:lnTo>
                  <a:lnTo>
                    <a:pt x="168656" y="0"/>
                  </a:lnTo>
                  <a:lnTo>
                    <a:pt x="3565143" y="0"/>
                  </a:lnTo>
                  <a:lnTo>
                    <a:pt x="3609960" y="6028"/>
                  </a:lnTo>
                  <a:lnTo>
                    <a:pt x="3650243" y="23038"/>
                  </a:lnTo>
                  <a:lnTo>
                    <a:pt x="3684381" y="49418"/>
                  </a:lnTo>
                  <a:lnTo>
                    <a:pt x="3710761" y="83556"/>
                  </a:lnTo>
                  <a:lnTo>
                    <a:pt x="3727771" y="123839"/>
                  </a:lnTo>
                  <a:lnTo>
                    <a:pt x="3733800" y="168656"/>
                  </a:lnTo>
                  <a:lnTo>
                    <a:pt x="3733800" y="843280"/>
                  </a:lnTo>
                  <a:lnTo>
                    <a:pt x="3727771" y="888113"/>
                  </a:lnTo>
                  <a:lnTo>
                    <a:pt x="3710761" y="928401"/>
                  </a:lnTo>
                  <a:lnTo>
                    <a:pt x="3684381" y="962536"/>
                  </a:lnTo>
                  <a:lnTo>
                    <a:pt x="3650243" y="988908"/>
                  </a:lnTo>
                  <a:lnTo>
                    <a:pt x="3609960" y="1005911"/>
                  </a:lnTo>
                  <a:lnTo>
                    <a:pt x="3565143" y="1011936"/>
                  </a:lnTo>
                  <a:lnTo>
                    <a:pt x="168656" y="1011936"/>
                  </a:lnTo>
                  <a:lnTo>
                    <a:pt x="123822" y="1005911"/>
                  </a:lnTo>
                  <a:lnTo>
                    <a:pt x="83534" y="988908"/>
                  </a:lnTo>
                  <a:lnTo>
                    <a:pt x="49399" y="962536"/>
                  </a:lnTo>
                  <a:lnTo>
                    <a:pt x="23027" y="928401"/>
                  </a:lnTo>
                  <a:lnTo>
                    <a:pt x="6024" y="888113"/>
                  </a:lnTo>
                  <a:lnTo>
                    <a:pt x="0" y="843280"/>
                  </a:lnTo>
                  <a:lnTo>
                    <a:pt x="0" y="168656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229408" y="2115693"/>
            <a:ext cx="3530600" cy="3909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8440" indent="-205740">
              <a:lnSpc>
                <a:spcPts val="1680"/>
              </a:lnSpc>
              <a:spcBef>
                <a:spcPts val="100"/>
              </a:spcBef>
              <a:buAutoNum type="arabicPlain"/>
              <a:tabLst>
                <a:tab pos="218440" algn="l"/>
              </a:tabLst>
            </a:pP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Cervical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pleura:</a:t>
            </a:r>
            <a:endParaRPr sz="1500" dirty="0">
              <a:latin typeface="Times New Roman"/>
              <a:cs typeface="Times New Roman"/>
            </a:endParaRPr>
          </a:p>
          <a:p>
            <a:pPr marL="12700" marR="9525">
              <a:lnSpc>
                <a:spcPts val="1550"/>
              </a:lnSpc>
              <a:spcBef>
                <a:spcPts val="140"/>
              </a:spcBef>
            </a:pP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It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is part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parietal pleura which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protrudes up </a:t>
            </a:r>
            <a:r>
              <a:rPr sz="1500" spc="-3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into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root</a:t>
            </a:r>
            <a:r>
              <a:rPr sz="1500" u="sng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5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of</a:t>
            </a:r>
            <a:r>
              <a:rPr sz="1500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5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the</a:t>
            </a:r>
            <a:r>
              <a:rPr sz="1500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500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neck.</a:t>
            </a:r>
            <a:endParaRPr sz="1500" dirty="0">
              <a:latin typeface="Times New Roman"/>
              <a:cs typeface="Times New Roman"/>
            </a:endParaRPr>
          </a:p>
          <a:p>
            <a:pPr>
              <a:spcBef>
                <a:spcPts val="25"/>
              </a:spcBef>
            </a:pPr>
            <a:endParaRPr sz="2250" dirty="0">
              <a:latin typeface="Times New Roman"/>
              <a:cs typeface="Times New Roman"/>
            </a:endParaRPr>
          </a:p>
          <a:p>
            <a:pPr marL="172720" indent="-160655">
              <a:lnSpc>
                <a:spcPts val="1680"/>
              </a:lnSpc>
              <a:buAutoNum type="arabicPlain" startAt="2"/>
              <a:tabLst>
                <a:tab pos="173355" algn="l"/>
              </a:tabLst>
            </a:pP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Costal</a:t>
            </a:r>
            <a:r>
              <a:rPr sz="15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pleura:</a:t>
            </a:r>
            <a:endParaRPr sz="1500" dirty="0">
              <a:latin typeface="Times New Roman"/>
              <a:cs typeface="Times New Roman"/>
            </a:endParaRPr>
          </a:p>
          <a:p>
            <a:pPr marL="12700" marR="48895">
              <a:lnSpc>
                <a:spcPts val="1550"/>
              </a:lnSpc>
              <a:spcBef>
                <a:spcPts val="140"/>
              </a:spcBef>
            </a:pP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It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lines inner surface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of ribs,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costal cartilages, </a:t>
            </a:r>
            <a:r>
              <a:rPr sz="1500" spc="-3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intercostal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muscles</a:t>
            </a:r>
            <a:r>
              <a:rPr sz="15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15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back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 of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 sternum.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Innervated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by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intercostal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nerves.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 marL="172720" indent="-160655">
              <a:lnSpc>
                <a:spcPts val="1680"/>
              </a:lnSpc>
              <a:buAutoNum type="arabicPlain" startAt="3"/>
              <a:tabLst>
                <a:tab pos="173355" algn="l"/>
              </a:tabLst>
            </a:pP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Diaphragmatic</a:t>
            </a:r>
            <a:r>
              <a:rPr sz="15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pleura:</a:t>
            </a:r>
            <a:endParaRPr sz="1500" dirty="0">
              <a:latin typeface="Times New Roman"/>
              <a:cs typeface="Times New Roman"/>
            </a:endParaRPr>
          </a:p>
          <a:p>
            <a:pPr marL="12700" marR="5080">
              <a:lnSpc>
                <a:spcPts val="1550"/>
              </a:lnSpc>
              <a:spcBef>
                <a:spcPts val="140"/>
              </a:spcBef>
            </a:pP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It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covers upper surface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of the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diaphragm.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Innervated medially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by the phrenic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nerve, and </a:t>
            </a:r>
            <a:r>
              <a:rPr sz="1500" spc="-3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peripherally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by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 lower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 6</a:t>
            </a:r>
            <a:r>
              <a:rPr sz="15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intercostal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nerves.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 marL="12700" marR="40640">
              <a:lnSpc>
                <a:spcPct val="86300"/>
              </a:lnSpc>
              <a:spcBef>
                <a:spcPts val="1019"/>
              </a:spcBef>
              <a:buAutoNum type="arabicPlain" startAt="4"/>
              <a:tabLst>
                <a:tab pos="173355" algn="l"/>
              </a:tabLst>
            </a:pP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Mediastinal pleura: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It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covers mediastinal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surface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lung.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Innervated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by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phrenic </a:t>
            </a:r>
            <a:r>
              <a:rPr sz="1500" spc="-3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nerve.</a:t>
            </a:r>
            <a:endParaRPr sz="1500" dirty="0">
              <a:latin typeface="Times New Roman"/>
              <a:cs typeface="Times New Roman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048000" y="264011"/>
            <a:ext cx="3685540" cy="1130935"/>
            <a:chOff x="604964" y="281876"/>
            <a:chExt cx="3685540" cy="1130935"/>
          </a:xfrm>
        </p:grpSpPr>
        <p:sp>
          <p:nvSpPr>
            <p:cNvPr id="13" name="object 13"/>
            <p:cNvSpPr/>
            <p:nvPr/>
          </p:nvSpPr>
          <p:spPr>
            <a:xfrm>
              <a:off x="610361" y="287273"/>
              <a:ext cx="3674745" cy="1120140"/>
            </a:xfrm>
            <a:custGeom>
              <a:avLst/>
              <a:gdLst/>
              <a:ahLst/>
              <a:cxnLst/>
              <a:rect l="l" t="t" r="r" b="b"/>
              <a:pathLst>
                <a:path w="3674745" h="1120140">
                  <a:moveTo>
                    <a:pt x="3487674" y="0"/>
                  </a:moveTo>
                  <a:lnTo>
                    <a:pt x="186689" y="0"/>
                  </a:lnTo>
                  <a:lnTo>
                    <a:pt x="137058" y="6667"/>
                  </a:lnTo>
                  <a:lnTo>
                    <a:pt x="92461" y="25484"/>
                  </a:lnTo>
                  <a:lnTo>
                    <a:pt x="54678" y="54673"/>
                  </a:lnTo>
                  <a:lnTo>
                    <a:pt x="25487" y="92456"/>
                  </a:lnTo>
                  <a:lnTo>
                    <a:pt x="6668" y="137054"/>
                  </a:lnTo>
                  <a:lnTo>
                    <a:pt x="0" y="186689"/>
                  </a:lnTo>
                  <a:lnTo>
                    <a:pt x="0" y="933450"/>
                  </a:lnTo>
                  <a:lnTo>
                    <a:pt x="6668" y="983085"/>
                  </a:lnTo>
                  <a:lnTo>
                    <a:pt x="25487" y="1027683"/>
                  </a:lnTo>
                  <a:lnTo>
                    <a:pt x="54678" y="1065466"/>
                  </a:lnTo>
                  <a:lnTo>
                    <a:pt x="92461" y="1094655"/>
                  </a:lnTo>
                  <a:lnTo>
                    <a:pt x="137058" y="1113472"/>
                  </a:lnTo>
                  <a:lnTo>
                    <a:pt x="186689" y="1120139"/>
                  </a:lnTo>
                  <a:lnTo>
                    <a:pt x="3487674" y="1120139"/>
                  </a:lnTo>
                  <a:lnTo>
                    <a:pt x="3537309" y="1113472"/>
                  </a:lnTo>
                  <a:lnTo>
                    <a:pt x="3581907" y="1094655"/>
                  </a:lnTo>
                  <a:lnTo>
                    <a:pt x="3619690" y="1065466"/>
                  </a:lnTo>
                  <a:lnTo>
                    <a:pt x="3648879" y="1027684"/>
                  </a:lnTo>
                  <a:lnTo>
                    <a:pt x="3667696" y="983085"/>
                  </a:lnTo>
                  <a:lnTo>
                    <a:pt x="3674364" y="933450"/>
                  </a:lnTo>
                  <a:lnTo>
                    <a:pt x="3674364" y="186689"/>
                  </a:lnTo>
                  <a:lnTo>
                    <a:pt x="3667696" y="137054"/>
                  </a:lnTo>
                  <a:lnTo>
                    <a:pt x="3648879" y="92455"/>
                  </a:lnTo>
                  <a:lnTo>
                    <a:pt x="3619690" y="54673"/>
                  </a:lnTo>
                  <a:lnTo>
                    <a:pt x="3581908" y="25484"/>
                  </a:lnTo>
                  <a:lnTo>
                    <a:pt x="3537309" y="6667"/>
                  </a:lnTo>
                  <a:lnTo>
                    <a:pt x="348767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10361" y="287273"/>
              <a:ext cx="3674745" cy="1120140"/>
            </a:xfrm>
            <a:custGeom>
              <a:avLst/>
              <a:gdLst/>
              <a:ahLst/>
              <a:cxnLst/>
              <a:rect l="l" t="t" r="r" b="b"/>
              <a:pathLst>
                <a:path w="3674745" h="1120140">
                  <a:moveTo>
                    <a:pt x="0" y="186689"/>
                  </a:moveTo>
                  <a:lnTo>
                    <a:pt x="6668" y="137054"/>
                  </a:lnTo>
                  <a:lnTo>
                    <a:pt x="25487" y="92456"/>
                  </a:lnTo>
                  <a:lnTo>
                    <a:pt x="54678" y="54673"/>
                  </a:lnTo>
                  <a:lnTo>
                    <a:pt x="92461" y="25484"/>
                  </a:lnTo>
                  <a:lnTo>
                    <a:pt x="137058" y="6667"/>
                  </a:lnTo>
                  <a:lnTo>
                    <a:pt x="186689" y="0"/>
                  </a:lnTo>
                  <a:lnTo>
                    <a:pt x="3487674" y="0"/>
                  </a:lnTo>
                  <a:lnTo>
                    <a:pt x="3537309" y="6667"/>
                  </a:lnTo>
                  <a:lnTo>
                    <a:pt x="3581908" y="25484"/>
                  </a:lnTo>
                  <a:lnTo>
                    <a:pt x="3619690" y="54673"/>
                  </a:lnTo>
                  <a:lnTo>
                    <a:pt x="3648879" y="92455"/>
                  </a:lnTo>
                  <a:lnTo>
                    <a:pt x="3667696" y="137054"/>
                  </a:lnTo>
                  <a:lnTo>
                    <a:pt x="3674364" y="186689"/>
                  </a:lnTo>
                  <a:lnTo>
                    <a:pt x="3674364" y="933450"/>
                  </a:lnTo>
                  <a:lnTo>
                    <a:pt x="3667696" y="983085"/>
                  </a:lnTo>
                  <a:lnTo>
                    <a:pt x="3648879" y="1027684"/>
                  </a:lnTo>
                  <a:lnTo>
                    <a:pt x="3619690" y="1065466"/>
                  </a:lnTo>
                  <a:lnTo>
                    <a:pt x="3581907" y="1094655"/>
                  </a:lnTo>
                  <a:lnTo>
                    <a:pt x="3537309" y="1113472"/>
                  </a:lnTo>
                  <a:lnTo>
                    <a:pt x="3487674" y="1120139"/>
                  </a:lnTo>
                  <a:lnTo>
                    <a:pt x="186689" y="1120139"/>
                  </a:lnTo>
                  <a:lnTo>
                    <a:pt x="137058" y="1113472"/>
                  </a:lnTo>
                  <a:lnTo>
                    <a:pt x="92461" y="1094655"/>
                  </a:lnTo>
                  <a:lnTo>
                    <a:pt x="54678" y="1065466"/>
                  </a:lnTo>
                  <a:lnTo>
                    <a:pt x="25487" y="1027683"/>
                  </a:lnTo>
                  <a:lnTo>
                    <a:pt x="6668" y="983085"/>
                  </a:lnTo>
                  <a:lnTo>
                    <a:pt x="0" y="933450"/>
                  </a:lnTo>
                  <a:lnTo>
                    <a:pt x="0" y="186689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205138" y="367148"/>
            <a:ext cx="2378075" cy="850265"/>
          </a:xfrm>
          <a:prstGeom prst="rect">
            <a:avLst/>
          </a:prstGeom>
        </p:spPr>
        <p:txBody>
          <a:bodyPr vert="horz" wrap="square" lIns="0" tIns="76835" rIns="0" bIns="0" rtlCol="0" anchor="ctr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605"/>
              </a:spcBef>
            </a:pPr>
            <a:r>
              <a:rPr sz="2900" dirty="0">
                <a:solidFill>
                  <a:schemeClr val="bg1"/>
                </a:solidFill>
                <a:latin typeface="Times New Roman"/>
                <a:cs typeface="Times New Roman"/>
              </a:rPr>
              <a:t>Parts</a:t>
            </a:r>
            <a:r>
              <a:rPr sz="2900" spc="-5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chemeClr val="bg1"/>
                </a:solidFill>
                <a:latin typeface="Times New Roman"/>
                <a:cs typeface="Times New Roman"/>
              </a:rPr>
              <a:t>of</a:t>
            </a:r>
            <a:r>
              <a:rPr sz="2900" spc="-5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chemeClr val="bg1"/>
                </a:solidFill>
                <a:latin typeface="Times New Roman"/>
                <a:cs typeface="Times New Roman"/>
              </a:rPr>
              <a:t>Parietal </a:t>
            </a:r>
            <a:r>
              <a:rPr sz="2900" spc="-71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chemeClr val="bg1"/>
                </a:solidFill>
                <a:latin typeface="Times New Roman"/>
                <a:cs typeface="Times New Roman"/>
              </a:rPr>
              <a:t>Pleura</a:t>
            </a:r>
          </a:p>
        </p:txBody>
      </p:sp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65520" y="548640"/>
            <a:ext cx="4543044" cy="516636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89642" y="1706437"/>
            <a:ext cx="3744595" cy="3537585"/>
            <a:chOff x="604964" y="1664144"/>
            <a:chExt cx="3744595" cy="3537585"/>
          </a:xfrm>
        </p:grpSpPr>
        <p:sp>
          <p:nvSpPr>
            <p:cNvPr id="3" name="object 3"/>
            <p:cNvSpPr/>
            <p:nvPr/>
          </p:nvSpPr>
          <p:spPr>
            <a:xfrm>
              <a:off x="610361" y="1669542"/>
              <a:ext cx="3733800" cy="1149350"/>
            </a:xfrm>
            <a:custGeom>
              <a:avLst/>
              <a:gdLst/>
              <a:ahLst/>
              <a:cxnLst/>
              <a:rect l="l" t="t" r="r" b="b"/>
              <a:pathLst>
                <a:path w="3733800" h="1149350">
                  <a:moveTo>
                    <a:pt x="3542284" y="0"/>
                  </a:moveTo>
                  <a:lnTo>
                    <a:pt x="191515" y="0"/>
                  </a:lnTo>
                  <a:lnTo>
                    <a:pt x="147604" y="5057"/>
                  </a:lnTo>
                  <a:lnTo>
                    <a:pt x="107294" y="19462"/>
                  </a:lnTo>
                  <a:lnTo>
                    <a:pt x="71734" y="42067"/>
                  </a:lnTo>
                  <a:lnTo>
                    <a:pt x="42075" y="71724"/>
                  </a:lnTo>
                  <a:lnTo>
                    <a:pt x="19466" y="107283"/>
                  </a:lnTo>
                  <a:lnTo>
                    <a:pt x="5058" y="147596"/>
                  </a:lnTo>
                  <a:lnTo>
                    <a:pt x="0" y="191516"/>
                  </a:lnTo>
                  <a:lnTo>
                    <a:pt x="0" y="957580"/>
                  </a:lnTo>
                  <a:lnTo>
                    <a:pt x="5058" y="1001499"/>
                  </a:lnTo>
                  <a:lnTo>
                    <a:pt x="19466" y="1041812"/>
                  </a:lnTo>
                  <a:lnTo>
                    <a:pt x="42075" y="1077371"/>
                  </a:lnTo>
                  <a:lnTo>
                    <a:pt x="71734" y="1107028"/>
                  </a:lnTo>
                  <a:lnTo>
                    <a:pt x="107294" y="1129633"/>
                  </a:lnTo>
                  <a:lnTo>
                    <a:pt x="147604" y="1144038"/>
                  </a:lnTo>
                  <a:lnTo>
                    <a:pt x="191515" y="1149096"/>
                  </a:lnTo>
                  <a:lnTo>
                    <a:pt x="3542284" y="1149096"/>
                  </a:lnTo>
                  <a:lnTo>
                    <a:pt x="3586203" y="1144038"/>
                  </a:lnTo>
                  <a:lnTo>
                    <a:pt x="3626516" y="1129633"/>
                  </a:lnTo>
                  <a:lnTo>
                    <a:pt x="3662075" y="1107028"/>
                  </a:lnTo>
                  <a:lnTo>
                    <a:pt x="3691732" y="1077371"/>
                  </a:lnTo>
                  <a:lnTo>
                    <a:pt x="3714337" y="1041812"/>
                  </a:lnTo>
                  <a:lnTo>
                    <a:pt x="3728742" y="1001499"/>
                  </a:lnTo>
                  <a:lnTo>
                    <a:pt x="3733800" y="957580"/>
                  </a:lnTo>
                  <a:lnTo>
                    <a:pt x="3733800" y="191516"/>
                  </a:lnTo>
                  <a:lnTo>
                    <a:pt x="3728742" y="147596"/>
                  </a:lnTo>
                  <a:lnTo>
                    <a:pt x="3714337" y="107283"/>
                  </a:lnTo>
                  <a:lnTo>
                    <a:pt x="3691732" y="71724"/>
                  </a:lnTo>
                  <a:lnTo>
                    <a:pt x="3662075" y="42067"/>
                  </a:lnTo>
                  <a:lnTo>
                    <a:pt x="3626516" y="19462"/>
                  </a:lnTo>
                  <a:lnTo>
                    <a:pt x="3586203" y="5057"/>
                  </a:lnTo>
                  <a:lnTo>
                    <a:pt x="354228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0361" y="1669542"/>
              <a:ext cx="3733800" cy="1149350"/>
            </a:xfrm>
            <a:custGeom>
              <a:avLst/>
              <a:gdLst/>
              <a:ahLst/>
              <a:cxnLst/>
              <a:rect l="l" t="t" r="r" b="b"/>
              <a:pathLst>
                <a:path w="3733800" h="1149350">
                  <a:moveTo>
                    <a:pt x="0" y="191516"/>
                  </a:moveTo>
                  <a:lnTo>
                    <a:pt x="5058" y="147596"/>
                  </a:lnTo>
                  <a:lnTo>
                    <a:pt x="19466" y="107283"/>
                  </a:lnTo>
                  <a:lnTo>
                    <a:pt x="42075" y="71724"/>
                  </a:lnTo>
                  <a:lnTo>
                    <a:pt x="71734" y="42067"/>
                  </a:lnTo>
                  <a:lnTo>
                    <a:pt x="107294" y="19462"/>
                  </a:lnTo>
                  <a:lnTo>
                    <a:pt x="147604" y="5057"/>
                  </a:lnTo>
                  <a:lnTo>
                    <a:pt x="191515" y="0"/>
                  </a:lnTo>
                  <a:lnTo>
                    <a:pt x="3542284" y="0"/>
                  </a:lnTo>
                  <a:lnTo>
                    <a:pt x="3586203" y="5057"/>
                  </a:lnTo>
                  <a:lnTo>
                    <a:pt x="3626516" y="19462"/>
                  </a:lnTo>
                  <a:lnTo>
                    <a:pt x="3662075" y="42067"/>
                  </a:lnTo>
                  <a:lnTo>
                    <a:pt x="3691732" y="71724"/>
                  </a:lnTo>
                  <a:lnTo>
                    <a:pt x="3714337" y="107283"/>
                  </a:lnTo>
                  <a:lnTo>
                    <a:pt x="3728742" y="147596"/>
                  </a:lnTo>
                  <a:lnTo>
                    <a:pt x="3733800" y="191516"/>
                  </a:lnTo>
                  <a:lnTo>
                    <a:pt x="3733800" y="957580"/>
                  </a:lnTo>
                  <a:lnTo>
                    <a:pt x="3728742" y="1001499"/>
                  </a:lnTo>
                  <a:lnTo>
                    <a:pt x="3714337" y="1041812"/>
                  </a:lnTo>
                  <a:lnTo>
                    <a:pt x="3691732" y="1077371"/>
                  </a:lnTo>
                  <a:lnTo>
                    <a:pt x="3662075" y="1107028"/>
                  </a:lnTo>
                  <a:lnTo>
                    <a:pt x="3626516" y="1129633"/>
                  </a:lnTo>
                  <a:lnTo>
                    <a:pt x="3586203" y="1144038"/>
                  </a:lnTo>
                  <a:lnTo>
                    <a:pt x="3542284" y="1149096"/>
                  </a:lnTo>
                  <a:lnTo>
                    <a:pt x="191515" y="1149096"/>
                  </a:lnTo>
                  <a:lnTo>
                    <a:pt x="147604" y="1144038"/>
                  </a:lnTo>
                  <a:lnTo>
                    <a:pt x="107294" y="1129633"/>
                  </a:lnTo>
                  <a:lnTo>
                    <a:pt x="71734" y="1107028"/>
                  </a:lnTo>
                  <a:lnTo>
                    <a:pt x="42075" y="1077371"/>
                  </a:lnTo>
                  <a:lnTo>
                    <a:pt x="19466" y="1041812"/>
                  </a:lnTo>
                  <a:lnTo>
                    <a:pt x="5058" y="1001499"/>
                  </a:lnTo>
                  <a:lnTo>
                    <a:pt x="0" y="957580"/>
                  </a:lnTo>
                  <a:lnTo>
                    <a:pt x="0" y="191516"/>
                  </a:lnTo>
                  <a:close/>
                </a:path>
              </a:pathLst>
            </a:custGeom>
            <a:ln w="10794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10361" y="2858262"/>
              <a:ext cx="3733800" cy="1149350"/>
            </a:xfrm>
            <a:custGeom>
              <a:avLst/>
              <a:gdLst/>
              <a:ahLst/>
              <a:cxnLst/>
              <a:rect l="l" t="t" r="r" b="b"/>
              <a:pathLst>
                <a:path w="3733800" h="1149350">
                  <a:moveTo>
                    <a:pt x="3542284" y="0"/>
                  </a:moveTo>
                  <a:lnTo>
                    <a:pt x="191515" y="0"/>
                  </a:lnTo>
                  <a:lnTo>
                    <a:pt x="147604" y="5057"/>
                  </a:lnTo>
                  <a:lnTo>
                    <a:pt x="107294" y="19462"/>
                  </a:lnTo>
                  <a:lnTo>
                    <a:pt x="71734" y="42067"/>
                  </a:lnTo>
                  <a:lnTo>
                    <a:pt x="42075" y="71724"/>
                  </a:lnTo>
                  <a:lnTo>
                    <a:pt x="19466" y="107283"/>
                  </a:lnTo>
                  <a:lnTo>
                    <a:pt x="5058" y="147596"/>
                  </a:lnTo>
                  <a:lnTo>
                    <a:pt x="0" y="191515"/>
                  </a:lnTo>
                  <a:lnTo>
                    <a:pt x="0" y="957580"/>
                  </a:lnTo>
                  <a:lnTo>
                    <a:pt x="5058" y="1001499"/>
                  </a:lnTo>
                  <a:lnTo>
                    <a:pt x="19466" y="1041812"/>
                  </a:lnTo>
                  <a:lnTo>
                    <a:pt x="42075" y="1077371"/>
                  </a:lnTo>
                  <a:lnTo>
                    <a:pt x="71734" y="1107028"/>
                  </a:lnTo>
                  <a:lnTo>
                    <a:pt x="107294" y="1129633"/>
                  </a:lnTo>
                  <a:lnTo>
                    <a:pt x="147604" y="1144038"/>
                  </a:lnTo>
                  <a:lnTo>
                    <a:pt x="191515" y="1149095"/>
                  </a:lnTo>
                  <a:lnTo>
                    <a:pt x="3542284" y="1149095"/>
                  </a:lnTo>
                  <a:lnTo>
                    <a:pt x="3586203" y="1144038"/>
                  </a:lnTo>
                  <a:lnTo>
                    <a:pt x="3626516" y="1129633"/>
                  </a:lnTo>
                  <a:lnTo>
                    <a:pt x="3662075" y="1107028"/>
                  </a:lnTo>
                  <a:lnTo>
                    <a:pt x="3691732" y="1077371"/>
                  </a:lnTo>
                  <a:lnTo>
                    <a:pt x="3714337" y="1041812"/>
                  </a:lnTo>
                  <a:lnTo>
                    <a:pt x="3728742" y="1001499"/>
                  </a:lnTo>
                  <a:lnTo>
                    <a:pt x="3733800" y="957580"/>
                  </a:lnTo>
                  <a:lnTo>
                    <a:pt x="3733800" y="191515"/>
                  </a:lnTo>
                  <a:lnTo>
                    <a:pt x="3728742" y="147596"/>
                  </a:lnTo>
                  <a:lnTo>
                    <a:pt x="3714337" y="107283"/>
                  </a:lnTo>
                  <a:lnTo>
                    <a:pt x="3691732" y="71724"/>
                  </a:lnTo>
                  <a:lnTo>
                    <a:pt x="3662075" y="42067"/>
                  </a:lnTo>
                  <a:lnTo>
                    <a:pt x="3626516" y="19462"/>
                  </a:lnTo>
                  <a:lnTo>
                    <a:pt x="3586203" y="5057"/>
                  </a:lnTo>
                  <a:lnTo>
                    <a:pt x="354228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10361" y="2858262"/>
              <a:ext cx="3733800" cy="1149350"/>
            </a:xfrm>
            <a:custGeom>
              <a:avLst/>
              <a:gdLst/>
              <a:ahLst/>
              <a:cxnLst/>
              <a:rect l="l" t="t" r="r" b="b"/>
              <a:pathLst>
                <a:path w="3733800" h="1149350">
                  <a:moveTo>
                    <a:pt x="0" y="191515"/>
                  </a:moveTo>
                  <a:lnTo>
                    <a:pt x="5058" y="147596"/>
                  </a:lnTo>
                  <a:lnTo>
                    <a:pt x="19466" y="107283"/>
                  </a:lnTo>
                  <a:lnTo>
                    <a:pt x="42075" y="71724"/>
                  </a:lnTo>
                  <a:lnTo>
                    <a:pt x="71734" y="42067"/>
                  </a:lnTo>
                  <a:lnTo>
                    <a:pt x="107294" y="19462"/>
                  </a:lnTo>
                  <a:lnTo>
                    <a:pt x="147604" y="5057"/>
                  </a:lnTo>
                  <a:lnTo>
                    <a:pt x="191515" y="0"/>
                  </a:lnTo>
                  <a:lnTo>
                    <a:pt x="3542284" y="0"/>
                  </a:lnTo>
                  <a:lnTo>
                    <a:pt x="3586203" y="5057"/>
                  </a:lnTo>
                  <a:lnTo>
                    <a:pt x="3626516" y="19462"/>
                  </a:lnTo>
                  <a:lnTo>
                    <a:pt x="3662075" y="42067"/>
                  </a:lnTo>
                  <a:lnTo>
                    <a:pt x="3691732" y="71724"/>
                  </a:lnTo>
                  <a:lnTo>
                    <a:pt x="3714337" y="107283"/>
                  </a:lnTo>
                  <a:lnTo>
                    <a:pt x="3728742" y="147596"/>
                  </a:lnTo>
                  <a:lnTo>
                    <a:pt x="3733800" y="191515"/>
                  </a:lnTo>
                  <a:lnTo>
                    <a:pt x="3733800" y="957580"/>
                  </a:lnTo>
                  <a:lnTo>
                    <a:pt x="3728742" y="1001499"/>
                  </a:lnTo>
                  <a:lnTo>
                    <a:pt x="3714337" y="1041812"/>
                  </a:lnTo>
                  <a:lnTo>
                    <a:pt x="3691732" y="1077371"/>
                  </a:lnTo>
                  <a:lnTo>
                    <a:pt x="3662075" y="1107028"/>
                  </a:lnTo>
                  <a:lnTo>
                    <a:pt x="3626516" y="1129633"/>
                  </a:lnTo>
                  <a:lnTo>
                    <a:pt x="3586203" y="1144038"/>
                  </a:lnTo>
                  <a:lnTo>
                    <a:pt x="3542284" y="1149095"/>
                  </a:lnTo>
                  <a:lnTo>
                    <a:pt x="191515" y="1149095"/>
                  </a:lnTo>
                  <a:lnTo>
                    <a:pt x="147604" y="1144038"/>
                  </a:lnTo>
                  <a:lnTo>
                    <a:pt x="107294" y="1129633"/>
                  </a:lnTo>
                  <a:lnTo>
                    <a:pt x="71734" y="1107028"/>
                  </a:lnTo>
                  <a:lnTo>
                    <a:pt x="42075" y="1077371"/>
                  </a:lnTo>
                  <a:lnTo>
                    <a:pt x="19466" y="1041812"/>
                  </a:lnTo>
                  <a:lnTo>
                    <a:pt x="5058" y="1001499"/>
                  </a:lnTo>
                  <a:lnTo>
                    <a:pt x="0" y="957580"/>
                  </a:lnTo>
                  <a:lnTo>
                    <a:pt x="0" y="191515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10361" y="4046982"/>
              <a:ext cx="3733800" cy="1149350"/>
            </a:xfrm>
            <a:custGeom>
              <a:avLst/>
              <a:gdLst/>
              <a:ahLst/>
              <a:cxnLst/>
              <a:rect l="l" t="t" r="r" b="b"/>
              <a:pathLst>
                <a:path w="3733800" h="1149350">
                  <a:moveTo>
                    <a:pt x="3542284" y="0"/>
                  </a:moveTo>
                  <a:lnTo>
                    <a:pt x="191515" y="0"/>
                  </a:lnTo>
                  <a:lnTo>
                    <a:pt x="147604" y="5057"/>
                  </a:lnTo>
                  <a:lnTo>
                    <a:pt x="107294" y="19462"/>
                  </a:lnTo>
                  <a:lnTo>
                    <a:pt x="71734" y="42067"/>
                  </a:lnTo>
                  <a:lnTo>
                    <a:pt x="42075" y="71724"/>
                  </a:lnTo>
                  <a:lnTo>
                    <a:pt x="19466" y="107283"/>
                  </a:lnTo>
                  <a:lnTo>
                    <a:pt x="5058" y="147596"/>
                  </a:lnTo>
                  <a:lnTo>
                    <a:pt x="0" y="191516"/>
                  </a:lnTo>
                  <a:lnTo>
                    <a:pt x="0" y="957580"/>
                  </a:lnTo>
                  <a:lnTo>
                    <a:pt x="5058" y="1001499"/>
                  </a:lnTo>
                  <a:lnTo>
                    <a:pt x="19466" y="1041812"/>
                  </a:lnTo>
                  <a:lnTo>
                    <a:pt x="42075" y="1077371"/>
                  </a:lnTo>
                  <a:lnTo>
                    <a:pt x="71734" y="1107028"/>
                  </a:lnTo>
                  <a:lnTo>
                    <a:pt x="107294" y="1129633"/>
                  </a:lnTo>
                  <a:lnTo>
                    <a:pt x="147604" y="1144038"/>
                  </a:lnTo>
                  <a:lnTo>
                    <a:pt x="191515" y="1149096"/>
                  </a:lnTo>
                  <a:lnTo>
                    <a:pt x="3542284" y="1149096"/>
                  </a:lnTo>
                  <a:lnTo>
                    <a:pt x="3586203" y="1144038"/>
                  </a:lnTo>
                  <a:lnTo>
                    <a:pt x="3626516" y="1129633"/>
                  </a:lnTo>
                  <a:lnTo>
                    <a:pt x="3662075" y="1107028"/>
                  </a:lnTo>
                  <a:lnTo>
                    <a:pt x="3691732" y="1077371"/>
                  </a:lnTo>
                  <a:lnTo>
                    <a:pt x="3714337" y="1041812"/>
                  </a:lnTo>
                  <a:lnTo>
                    <a:pt x="3728742" y="1001499"/>
                  </a:lnTo>
                  <a:lnTo>
                    <a:pt x="3733800" y="957580"/>
                  </a:lnTo>
                  <a:lnTo>
                    <a:pt x="3733800" y="191516"/>
                  </a:lnTo>
                  <a:lnTo>
                    <a:pt x="3728742" y="147596"/>
                  </a:lnTo>
                  <a:lnTo>
                    <a:pt x="3714337" y="107283"/>
                  </a:lnTo>
                  <a:lnTo>
                    <a:pt x="3691732" y="71724"/>
                  </a:lnTo>
                  <a:lnTo>
                    <a:pt x="3662075" y="42067"/>
                  </a:lnTo>
                  <a:lnTo>
                    <a:pt x="3626516" y="19462"/>
                  </a:lnTo>
                  <a:lnTo>
                    <a:pt x="3586203" y="5057"/>
                  </a:lnTo>
                  <a:lnTo>
                    <a:pt x="354228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0361" y="4046982"/>
              <a:ext cx="3733800" cy="1149350"/>
            </a:xfrm>
            <a:custGeom>
              <a:avLst/>
              <a:gdLst/>
              <a:ahLst/>
              <a:cxnLst/>
              <a:rect l="l" t="t" r="r" b="b"/>
              <a:pathLst>
                <a:path w="3733800" h="1149350">
                  <a:moveTo>
                    <a:pt x="0" y="191516"/>
                  </a:moveTo>
                  <a:lnTo>
                    <a:pt x="5058" y="147596"/>
                  </a:lnTo>
                  <a:lnTo>
                    <a:pt x="19466" y="107283"/>
                  </a:lnTo>
                  <a:lnTo>
                    <a:pt x="42075" y="71724"/>
                  </a:lnTo>
                  <a:lnTo>
                    <a:pt x="71734" y="42067"/>
                  </a:lnTo>
                  <a:lnTo>
                    <a:pt x="107294" y="19462"/>
                  </a:lnTo>
                  <a:lnTo>
                    <a:pt x="147604" y="5057"/>
                  </a:lnTo>
                  <a:lnTo>
                    <a:pt x="191515" y="0"/>
                  </a:lnTo>
                  <a:lnTo>
                    <a:pt x="3542284" y="0"/>
                  </a:lnTo>
                  <a:lnTo>
                    <a:pt x="3586203" y="5057"/>
                  </a:lnTo>
                  <a:lnTo>
                    <a:pt x="3626516" y="19462"/>
                  </a:lnTo>
                  <a:lnTo>
                    <a:pt x="3662075" y="42067"/>
                  </a:lnTo>
                  <a:lnTo>
                    <a:pt x="3691732" y="71724"/>
                  </a:lnTo>
                  <a:lnTo>
                    <a:pt x="3714337" y="107283"/>
                  </a:lnTo>
                  <a:lnTo>
                    <a:pt x="3728742" y="147596"/>
                  </a:lnTo>
                  <a:lnTo>
                    <a:pt x="3733800" y="191516"/>
                  </a:lnTo>
                  <a:lnTo>
                    <a:pt x="3733800" y="957580"/>
                  </a:lnTo>
                  <a:lnTo>
                    <a:pt x="3728742" y="1001499"/>
                  </a:lnTo>
                  <a:lnTo>
                    <a:pt x="3714337" y="1041812"/>
                  </a:lnTo>
                  <a:lnTo>
                    <a:pt x="3691732" y="1077371"/>
                  </a:lnTo>
                  <a:lnTo>
                    <a:pt x="3662075" y="1107028"/>
                  </a:lnTo>
                  <a:lnTo>
                    <a:pt x="3626516" y="1129633"/>
                  </a:lnTo>
                  <a:lnTo>
                    <a:pt x="3586203" y="1144038"/>
                  </a:lnTo>
                  <a:lnTo>
                    <a:pt x="3542284" y="1149096"/>
                  </a:lnTo>
                  <a:lnTo>
                    <a:pt x="191515" y="1149096"/>
                  </a:lnTo>
                  <a:lnTo>
                    <a:pt x="147604" y="1144038"/>
                  </a:lnTo>
                  <a:lnTo>
                    <a:pt x="107294" y="1129633"/>
                  </a:lnTo>
                  <a:lnTo>
                    <a:pt x="71734" y="1107028"/>
                  </a:lnTo>
                  <a:lnTo>
                    <a:pt x="42075" y="1077371"/>
                  </a:lnTo>
                  <a:lnTo>
                    <a:pt x="19466" y="1041812"/>
                  </a:lnTo>
                  <a:lnTo>
                    <a:pt x="5058" y="1001499"/>
                  </a:lnTo>
                  <a:lnTo>
                    <a:pt x="0" y="957580"/>
                  </a:lnTo>
                  <a:lnTo>
                    <a:pt x="0" y="191516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191001" y="2057400"/>
            <a:ext cx="3535679" cy="2932854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 marR="372110">
              <a:lnSpc>
                <a:spcPts val="1440"/>
              </a:lnSpc>
              <a:spcBef>
                <a:spcPts val="350"/>
              </a:spcBef>
            </a:pP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Firmly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covers</a:t>
            </a:r>
            <a:r>
              <a:rPr sz="14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outer</a:t>
            </a:r>
            <a:r>
              <a:rPr sz="14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surfaces</a:t>
            </a:r>
            <a:r>
              <a:rPr sz="14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14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lung</a:t>
            </a:r>
            <a:r>
              <a:rPr sz="14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sz="1400" spc="-3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extends</a:t>
            </a:r>
            <a:r>
              <a:rPr sz="1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into</a:t>
            </a:r>
            <a:r>
              <a:rPr sz="14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its</a:t>
            </a:r>
            <a:r>
              <a:rPr sz="14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fissures.</a:t>
            </a: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 dirty="0">
              <a:latin typeface="Times New Roman"/>
              <a:cs typeface="Times New Roman"/>
            </a:endParaRPr>
          </a:p>
          <a:p>
            <a:pPr>
              <a:spcBef>
                <a:spcPts val="40"/>
              </a:spcBef>
            </a:pPr>
            <a:endParaRPr sz="2200" dirty="0">
              <a:latin typeface="Times New Roman"/>
              <a:cs typeface="Times New Roman"/>
            </a:endParaRPr>
          </a:p>
          <a:p>
            <a:pPr marL="12700" marR="5080">
              <a:lnSpc>
                <a:spcPct val="86300"/>
              </a:lnSpc>
            </a:pP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2-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layers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4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mediastinal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parietal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pleura </a:t>
            </a:r>
            <a:r>
              <a:rPr sz="14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&amp; </a:t>
            </a: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visceral</a:t>
            </a:r>
            <a:r>
              <a:rPr sz="1400" u="sng" spc="-3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pleura)</a:t>
            </a:r>
            <a:r>
              <a:rPr sz="14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are</a:t>
            </a: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continuous</a:t>
            </a:r>
            <a:r>
              <a:rPr sz="14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with</a:t>
            </a:r>
            <a:r>
              <a:rPr sz="1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each</a:t>
            </a:r>
            <a:r>
              <a:rPr sz="1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other</a:t>
            </a:r>
            <a:r>
              <a:rPr sz="14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to </a:t>
            </a:r>
            <a:r>
              <a:rPr sz="1400" spc="-3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form </a:t>
            </a:r>
            <a:r>
              <a:rPr sz="14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a tubular sheath (pleural </a:t>
            </a:r>
            <a:r>
              <a:rPr sz="1400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cuff)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that </a:t>
            </a: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surrounding root of lung (vessels, nerves </a:t>
            </a: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&amp; </a:t>
            </a:r>
            <a:r>
              <a:rPr sz="14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bronchi)</a:t>
            </a:r>
            <a:r>
              <a:rPr sz="14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hilum</a:t>
            </a:r>
            <a:r>
              <a:rPr sz="14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1400" spc="3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4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lung.</a:t>
            </a: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 dirty="0">
              <a:latin typeface="Times New Roman"/>
              <a:cs typeface="Times New Roman"/>
            </a:endParaRPr>
          </a:p>
          <a:p>
            <a:pPr>
              <a:spcBef>
                <a:spcPts val="5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12700" marR="108585">
              <a:lnSpc>
                <a:spcPct val="86100"/>
              </a:lnSpc>
            </a:pP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 the</a:t>
            </a:r>
            <a:r>
              <a:rPr sz="14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lower</a:t>
            </a:r>
            <a:r>
              <a:rPr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surface</a:t>
            </a:r>
            <a:r>
              <a:rPr sz="14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of root</a:t>
            </a:r>
            <a:r>
              <a:rPr sz="14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lung,</a:t>
            </a:r>
            <a:r>
              <a:rPr sz="14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pleural </a:t>
            </a:r>
            <a:r>
              <a:rPr sz="1400" spc="-3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cuff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 hangs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down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as a fold called </a:t>
            </a:r>
            <a:r>
              <a:rPr sz="1400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pulmonary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ligament.</a:t>
            </a:r>
            <a:endParaRPr sz="1400" dirty="0">
              <a:latin typeface="Times New Roman"/>
              <a:cs typeface="Times New Roman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089642" y="5274121"/>
            <a:ext cx="3744595" cy="1158875"/>
            <a:chOff x="604964" y="5231828"/>
            <a:chExt cx="3744595" cy="1158875"/>
          </a:xfrm>
        </p:grpSpPr>
        <p:sp>
          <p:nvSpPr>
            <p:cNvPr id="11" name="object 11"/>
            <p:cNvSpPr/>
            <p:nvPr/>
          </p:nvSpPr>
          <p:spPr>
            <a:xfrm>
              <a:off x="610361" y="5237225"/>
              <a:ext cx="3733800" cy="1148080"/>
            </a:xfrm>
            <a:custGeom>
              <a:avLst/>
              <a:gdLst/>
              <a:ahLst/>
              <a:cxnLst/>
              <a:rect l="l" t="t" r="r" b="b"/>
              <a:pathLst>
                <a:path w="3733800" h="1148079">
                  <a:moveTo>
                    <a:pt x="3542538" y="0"/>
                  </a:moveTo>
                  <a:lnTo>
                    <a:pt x="191261" y="0"/>
                  </a:lnTo>
                  <a:lnTo>
                    <a:pt x="147409" y="5049"/>
                  </a:lnTo>
                  <a:lnTo>
                    <a:pt x="107152" y="19434"/>
                  </a:lnTo>
                  <a:lnTo>
                    <a:pt x="71639" y="42007"/>
                  </a:lnTo>
                  <a:lnTo>
                    <a:pt x="42019" y="71623"/>
                  </a:lnTo>
                  <a:lnTo>
                    <a:pt x="19440" y="107135"/>
                  </a:lnTo>
                  <a:lnTo>
                    <a:pt x="5051" y="147397"/>
                  </a:lnTo>
                  <a:lnTo>
                    <a:pt x="0" y="191262"/>
                  </a:lnTo>
                  <a:lnTo>
                    <a:pt x="0" y="956310"/>
                  </a:lnTo>
                  <a:lnTo>
                    <a:pt x="5051" y="1000162"/>
                  </a:lnTo>
                  <a:lnTo>
                    <a:pt x="19440" y="1040419"/>
                  </a:lnTo>
                  <a:lnTo>
                    <a:pt x="42019" y="1075932"/>
                  </a:lnTo>
                  <a:lnTo>
                    <a:pt x="71639" y="1105552"/>
                  </a:lnTo>
                  <a:lnTo>
                    <a:pt x="107152" y="1128131"/>
                  </a:lnTo>
                  <a:lnTo>
                    <a:pt x="147409" y="1142520"/>
                  </a:lnTo>
                  <a:lnTo>
                    <a:pt x="191261" y="1147572"/>
                  </a:lnTo>
                  <a:lnTo>
                    <a:pt x="3542538" y="1147572"/>
                  </a:lnTo>
                  <a:lnTo>
                    <a:pt x="3586402" y="1142520"/>
                  </a:lnTo>
                  <a:lnTo>
                    <a:pt x="3626664" y="1128131"/>
                  </a:lnTo>
                  <a:lnTo>
                    <a:pt x="3662176" y="1105552"/>
                  </a:lnTo>
                  <a:lnTo>
                    <a:pt x="3691792" y="1075932"/>
                  </a:lnTo>
                  <a:lnTo>
                    <a:pt x="3714365" y="1040419"/>
                  </a:lnTo>
                  <a:lnTo>
                    <a:pt x="3728750" y="1000162"/>
                  </a:lnTo>
                  <a:lnTo>
                    <a:pt x="3733800" y="956310"/>
                  </a:lnTo>
                  <a:lnTo>
                    <a:pt x="3733800" y="191262"/>
                  </a:lnTo>
                  <a:lnTo>
                    <a:pt x="3728750" y="147397"/>
                  </a:lnTo>
                  <a:lnTo>
                    <a:pt x="3714365" y="107135"/>
                  </a:lnTo>
                  <a:lnTo>
                    <a:pt x="3691792" y="71623"/>
                  </a:lnTo>
                  <a:lnTo>
                    <a:pt x="3662176" y="42007"/>
                  </a:lnTo>
                  <a:lnTo>
                    <a:pt x="3626664" y="19434"/>
                  </a:lnTo>
                  <a:lnTo>
                    <a:pt x="3586402" y="5049"/>
                  </a:lnTo>
                  <a:lnTo>
                    <a:pt x="3542538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10361" y="5237225"/>
              <a:ext cx="3733800" cy="1148080"/>
            </a:xfrm>
            <a:custGeom>
              <a:avLst/>
              <a:gdLst/>
              <a:ahLst/>
              <a:cxnLst/>
              <a:rect l="l" t="t" r="r" b="b"/>
              <a:pathLst>
                <a:path w="3733800" h="1148079">
                  <a:moveTo>
                    <a:pt x="0" y="191262"/>
                  </a:moveTo>
                  <a:lnTo>
                    <a:pt x="5051" y="147397"/>
                  </a:lnTo>
                  <a:lnTo>
                    <a:pt x="19440" y="107135"/>
                  </a:lnTo>
                  <a:lnTo>
                    <a:pt x="42019" y="71623"/>
                  </a:lnTo>
                  <a:lnTo>
                    <a:pt x="71639" y="42007"/>
                  </a:lnTo>
                  <a:lnTo>
                    <a:pt x="107152" y="19434"/>
                  </a:lnTo>
                  <a:lnTo>
                    <a:pt x="147409" y="5049"/>
                  </a:lnTo>
                  <a:lnTo>
                    <a:pt x="191261" y="0"/>
                  </a:lnTo>
                  <a:lnTo>
                    <a:pt x="3542538" y="0"/>
                  </a:lnTo>
                  <a:lnTo>
                    <a:pt x="3586402" y="5049"/>
                  </a:lnTo>
                  <a:lnTo>
                    <a:pt x="3626664" y="19434"/>
                  </a:lnTo>
                  <a:lnTo>
                    <a:pt x="3662176" y="42007"/>
                  </a:lnTo>
                  <a:lnTo>
                    <a:pt x="3691792" y="71623"/>
                  </a:lnTo>
                  <a:lnTo>
                    <a:pt x="3714365" y="107135"/>
                  </a:lnTo>
                  <a:lnTo>
                    <a:pt x="3728750" y="147397"/>
                  </a:lnTo>
                  <a:lnTo>
                    <a:pt x="3733800" y="191262"/>
                  </a:lnTo>
                  <a:lnTo>
                    <a:pt x="3733800" y="956310"/>
                  </a:lnTo>
                  <a:lnTo>
                    <a:pt x="3728750" y="1000162"/>
                  </a:lnTo>
                  <a:lnTo>
                    <a:pt x="3714365" y="1040419"/>
                  </a:lnTo>
                  <a:lnTo>
                    <a:pt x="3691792" y="1075932"/>
                  </a:lnTo>
                  <a:lnTo>
                    <a:pt x="3662176" y="1105552"/>
                  </a:lnTo>
                  <a:lnTo>
                    <a:pt x="3626664" y="1128131"/>
                  </a:lnTo>
                  <a:lnTo>
                    <a:pt x="3586402" y="1142520"/>
                  </a:lnTo>
                  <a:lnTo>
                    <a:pt x="3542538" y="1147572"/>
                  </a:lnTo>
                  <a:lnTo>
                    <a:pt x="191261" y="1147572"/>
                  </a:lnTo>
                  <a:lnTo>
                    <a:pt x="147409" y="1142520"/>
                  </a:lnTo>
                  <a:lnTo>
                    <a:pt x="107152" y="1128131"/>
                  </a:lnTo>
                  <a:lnTo>
                    <a:pt x="71639" y="1105552"/>
                  </a:lnTo>
                  <a:lnTo>
                    <a:pt x="42019" y="1075932"/>
                  </a:lnTo>
                  <a:lnTo>
                    <a:pt x="19440" y="1040419"/>
                  </a:lnTo>
                  <a:lnTo>
                    <a:pt x="5051" y="1000162"/>
                  </a:lnTo>
                  <a:lnTo>
                    <a:pt x="0" y="956310"/>
                  </a:lnTo>
                  <a:lnTo>
                    <a:pt x="0" y="191262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191001" y="5625111"/>
            <a:ext cx="2798445" cy="4229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60"/>
              </a:lnSpc>
              <a:spcBef>
                <a:spcPts val="100"/>
              </a:spcBef>
            </a:pPr>
            <a:r>
              <a:rPr sz="14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Innervated</a:t>
            </a:r>
            <a:r>
              <a:rPr sz="1400" u="sng" spc="-4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by</a:t>
            </a:r>
            <a:r>
              <a:rPr sz="140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sympathetic</a:t>
            </a:r>
            <a:r>
              <a:rPr sz="140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fibres</a:t>
            </a:r>
            <a:r>
              <a:rPr sz="1400" spc="3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from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1560"/>
              </a:lnSpc>
            </a:pPr>
            <a:r>
              <a:rPr sz="1400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pulmonary</a:t>
            </a:r>
            <a:r>
              <a:rPr sz="1400" u="sng" spc="-4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plexus.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089642" y="380557"/>
            <a:ext cx="3902075" cy="1016635"/>
            <a:chOff x="604964" y="338264"/>
            <a:chExt cx="3902075" cy="1016635"/>
          </a:xfrm>
        </p:grpSpPr>
        <p:sp>
          <p:nvSpPr>
            <p:cNvPr id="15" name="object 15"/>
            <p:cNvSpPr/>
            <p:nvPr/>
          </p:nvSpPr>
          <p:spPr>
            <a:xfrm>
              <a:off x="610361" y="343662"/>
              <a:ext cx="3891279" cy="1005840"/>
            </a:xfrm>
            <a:custGeom>
              <a:avLst/>
              <a:gdLst/>
              <a:ahLst/>
              <a:cxnLst/>
              <a:rect l="l" t="t" r="r" b="b"/>
              <a:pathLst>
                <a:path w="3891279" h="1005840">
                  <a:moveTo>
                    <a:pt x="3723132" y="0"/>
                  </a:moveTo>
                  <a:lnTo>
                    <a:pt x="167639" y="0"/>
                  </a:lnTo>
                  <a:lnTo>
                    <a:pt x="123075" y="5988"/>
                  </a:lnTo>
                  <a:lnTo>
                    <a:pt x="83029" y="22888"/>
                  </a:lnTo>
                  <a:lnTo>
                    <a:pt x="49101" y="49101"/>
                  </a:lnTo>
                  <a:lnTo>
                    <a:pt x="22888" y="83029"/>
                  </a:lnTo>
                  <a:lnTo>
                    <a:pt x="5988" y="123075"/>
                  </a:lnTo>
                  <a:lnTo>
                    <a:pt x="0" y="167640"/>
                  </a:lnTo>
                  <a:lnTo>
                    <a:pt x="0" y="838200"/>
                  </a:lnTo>
                  <a:lnTo>
                    <a:pt x="5988" y="882764"/>
                  </a:lnTo>
                  <a:lnTo>
                    <a:pt x="22888" y="922810"/>
                  </a:lnTo>
                  <a:lnTo>
                    <a:pt x="49101" y="956738"/>
                  </a:lnTo>
                  <a:lnTo>
                    <a:pt x="83029" y="982951"/>
                  </a:lnTo>
                  <a:lnTo>
                    <a:pt x="123075" y="999851"/>
                  </a:lnTo>
                  <a:lnTo>
                    <a:pt x="167639" y="1005840"/>
                  </a:lnTo>
                  <a:lnTo>
                    <a:pt x="3723132" y="1005840"/>
                  </a:lnTo>
                  <a:lnTo>
                    <a:pt x="3767696" y="999851"/>
                  </a:lnTo>
                  <a:lnTo>
                    <a:pt x="3807742" y="982951"/>
                  </a:lnTo>
                  <a:lnTo>
                    <a:pt x="3841670" y="956738"/>
                  </a:lnTo>
                  <a:lnTo>
                    <a:pt x="3867883" y="922810"/>
                  </a:lnTo>
                  <a:lnTo>
                    <a:pt x="3884783" y="882764"/>
                  </a:lnTo>
                  <a:lnTo>
                    <a:pt x="3890772" y="838200"/>
                  </a:lnTo>
                  <a:lnTo>
                    <a:pt x="3890772" y="167640"/>
                  </a:lnTo>
                  <a:lnTo>
                    <a:pt x="3884783" y="123075"/>
                  </a:lnTo>
                  <a:lnTo>
                    <a:pt x="3867883" y="83029"/>
                  </a:lnTo>
                  <a:lnTo>
                    <a:pt x="3841670" y="49101"/>
                  </a:lnTo>
                  <a:lnTo>
                    <a:pt x="3807742" y="22888"/>
                  </a:lnTo>
                  <a:lnTo>
                    <a:pt x="3767696" y="5988"/>
                  </a:lnTo>
                  <a:lnTo>
                    <a:pt x="372313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10361" y="343662"/>
              <a:ext cx="3891279" cy="1005840"/>
            </a:xfrm>
            <a:custGeom>
              <a:avLst/>
              <a:gdLst/>
              <a:ahLst/>
              <a:cxnLst/>
              <a:rect l="l" t="t" r="r" b="b"/>
              <a:pathLst>
                <a:path w="3891279" h="1005840">
                  <a:moveTo>
                    <a:pt x="0" y="167640"/>
                  </a:moveTo>
                  <a:lnTo>
                    <a:pt x="5988" y="123075"/>
                  </a:lnTo>
                  <a:lnTo>
                    <a:pt x="22888" y="83029"/>
                  </a:lnTo>
                  <a:lnTo>
                    <a:pt x="49101" y="49101"/>
                  </a:lnTo>
                  <a:lnTo>
                    <a:pt x="83029" y="22888"/>
                  </a:lnTo>
                  <a:lnTo>
                    <a:pt x="123075" y="5988"/>
                  </a:lnTo>
                  <a:lnTo>
                    <a:pt x="167639" y="0"/>
                  </a:lnTo>
                  <a:lnTo>
                    <a:pt x="3723132" y="0"/>
                  </a:lnTo>
                  <a:lnTo>
                    <a:pt x="3767696" y="5988"/>
                  </a:lnTo>
                  <a:lnTo>
                    <a:pt x="3807742" y="22888"/>
                  </a:lnTo>
                  <a:lnTo>
                    <a:pt x="3841670" y="49101"/>
                  </a:lnTo>
                  <a:lnTo>
                    <a:pt x="3867883" y="83029"/>
                  </a:lnTo>
                  <a:lnTo>
                    <a:pt x="3884783" y="123075"/>
                  </a:lnTo>
                  <a:lnTo>
                    <a:pt x="3890772" y="167640"/>
                  </a:lnTo>
                  <a:lnTo>
                    <a:pt x="3890772" y="838200"/>
                  </a:lnTo>
                  <a:lnTo>
                    <a:pt x="3884783" y="882764"/>
                  </a:lnTo>
                  <a:lnTo>
                    <a:pt x="3867883" y="922810"/>
                  </a:lnTo>
                  <a:lnTo>
                    <a:pt x="3841670" y="956738"/>
                  </a:lnTo>
                  <a:lnTo>
                    <a:pt x="3807742" y="982951"/>
                  </a:lnTo>
                  <a:lnTo>
                    <a:pt x="3767696" y="999851"/>
                  </a:lnTo>
                  <a:lnTo>
                    <a:pt x="3723132" y="1005840"/>
                  </a:lnTo>
                  <a:lnTo>
                    <a:pt x="167639" y="1005840"/>
                  </a:lnTo>
                  <a:lnTo>
                    <a:pt x="123075" y="999851"/>
                  </a:lnTo>
                  <a:lnTo>
                    <a:pt x="83029" y="982951"/>
                  </a:lnTo>
                  <a:lnTo>
                    <a:pt x="49101" y="956738"/>
                  </a:lnTo>
                  <a:lnTo>
                    <a:pt x="22888" y="922810"/>
                  </a:lnTo>
                  <a:lnTo>
                    <a:pt x="5988" y="882764"/>
                  </a:lnTo>
                  <a:lnTo>
                    <a:pt x="0" y="838200"/>
                  </a:lnTo>
                  <a:lnTo>
                    <a:pt x="0" y="167640"/>
                  </a:lnTo>
                  <a:close/>
                </a:path>
              </a:pathLst>
            </a:custGeom>
            <a:ln w="10794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4294632" y="494411"/>
            <a:ext cx="3342004" cy="68072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spc="-35" dirty="0">
                <a:solidFill>
                  <a:schemeClr val="bg1"/>
                </a:solidFill>
                <a:latin typeface="Times New Roman"/>
                <a:cs typeface="Times New Roman"/>
              </a:rPr>
              <a:t>Visceral</a:t>
            </a:r>
            <a:r>
              <a:rPr sz="4300" spc="-6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4300" spc="-5" dirty="0">
                <a:solidFill>
                  <a:schemeClr val="bg1"/>
                </a:solidFill>
                <a:latin typeface="Times New Roman"/>
                <a:cs typeface="Times New Roman"/>
              </a:rPr>
              <a:t>Pleura</a:t>
            </a:r>
            <a:endParaRPr sz="43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28964" y="1629093"/>
            <a:ext cx="3397250" cy="4796155"/>
            <a:chOff x="604964" y="1629092"/>
            <a:chExt cx="3397250" cy="4796155"/>
          </a:xfrm>
        </p:grpSpPr>
        <p:sp>
          <p:nvSpPr>
            <p:cNvPr id="3" name="object 3"/>
            <p:cNvSpPr/>
            <p:nvPr/>
          </p:nvSpPr>
          <p:spPr>
            <a:xfrm>
              <a:off x="610361" y="1634489"/>
              <a:ext cx="3386454" cy="1559560"/>
            </a:xfrm>
            <a:custGeom>
              <a:avLst/>
              <a:gdLst/>
              <a:ahLst/>
              <a:cxnLst/>
              <a:rect l="l" t="t" r="r" b="b"/>
              <a:pathLst>
                <a:path w="3386454" h="1559560">
                  <a:moveTo>
                    <a:pt x="3126486" y="0"/>
                  </a:moveTo>
                  <a:lnTo>
                    <a:pt x="259841" y="0"/>
                  </a:lnTo>
                  <a:lnTo>
                    <a:pt x="213134" y="4186"/>
                  </a:lnTo>
                  <a:lnTo>
                    <a:pt x="169173" y="16255"/>
                  </a:lnTo>
                  <a:lnTo>
                    <a:pt x="128693" y="35475"/>
                  </a:lnTo>
                  <a:lnTo>
                    <a:pt x="92427" y="61110"/>
                  </a:lnTo>
                  <a:lnTo>
                    <a:pt x="61110" y="92427"/>
                  </a:lnTo>
                  <a:lnTo>
                    <a:pt x="35475" y="128693"/>
                  </a:lnTo>
                  <a:lnTo>
                    <a:pt x="16256" y="169173"/>
                  </a:lnTo>
                  <a:lnTo>
                    <a:pt x="4186" y="213134"/>
                  </a:lnTo>
                  <a:lnTo>
                    <a:pt x="0" y="259842"/>
                  </a:lnTo>
                  <a:lnTo>
                    <a:pt x="0" y="1299210"/>
                  </a:lnTo>
                  <a:lnTo>
                    <a:pt x="4186" y="1345917"/>
                  </a:lnTo>
                  <a:lnTo>
                    <a:pt x="16256" y="1389878"/>
                  </a:lnTo>
                  <a:lnTo>
                    <a:pt x="35475" y="1430358"/>
                  </a:lnTo>
                  <a:lnTo>
                    <a:pt x="61110" y="1466624"/>
                  </a:lnTo>
                  <a:lnTo>
                    <a:pt x="92427" y="1497941"/>
                  </a:lnTo>
                  <a:lnTo>
                    <a:pt x="128693" y="1523576"/>
                  </a:lnTo>
                  <a:lnTo>
                    <a:pt x="169173" y="1542796"/>
                  </a:lnTo>
                  <a:lnTo>
                    <a:pt x="213134" y="1554865"/>
                  </a:lnTo>
                  <a:lnTo>
                    <a:pt x="259841" y="1559052"/>
                  </a:lnTo>
                  <a:lnTo>
                    <a:pt x="3126486" y="1559052"/>
                  </a:lnTo>
                  <a:lnTo>
                    <a:pt x="3173193" y="1554865"/>
                  </a:lnTo>
                  <a:lnTo>
                    <a:pt x="3217154" y="1542796"/>
                  </a:lnTo>
                  <a:lnTo>
                    <a:pt x="3257634" y="1523576"/>
                  </a:lnTo>
                  <a:lnTo>
                    <a:pt x="3293900" y="1497941"/>
                  </a:lnTo>
                  <a:lnTo>
                    <a:pt x="3325217" y="1466624"/>
                  </a:lnTo>
                  <a:lnTo>
                    <a:pt x="3350852" y="1430358"/>
                  </a:lnTo>
                  <a:lnTo>
                    <a:pt x="3370072" y="1389878"/>
                  </a:lnTo>
                  <a:lnTo>
                    <a:pt x="3382141" y="1345917"/>
                  </a:lnTo>
                  <a:lnTo>
                    <a:pt x="3386328" y="1299210"/>
                  </a:lnTo>
                  <a:lnTo>
                    <a:pt x="3386328" y="259842"/>
                  </a:lnTo>
                  <a:lnTo>
                    <a:pt x="3382141" y="213134"/>
                  </a:lnTo>
                  <a:lnTo>
                    <a:pt x="3370072" y="169173"/>
                  </a:lnTo>
                  <a:lnTo>
                    <a:pt x="3350852" y="128693"/>
                  </a:lnTo>
                  <a:lnTo>
                    <a:pt x="3325217" y="92427"/>
                  </a:lnTo>
                  <a:lnTo>
                    <a:pt x="3293900" y="61110"/>
                  </a:lnTo>
                  <a:lnTo>
                    <a:pt x="3257634" y="35475"/>
                  </a:lnTo>
                  <a:lnTo>
                    <a:pt x="3217154" y="16255"/>
                  </a:lnTo>
                  <a:lnTo>
                    <a:pt x="3173193" y="4186"/>
                  </a:lnTo>
                  <a:lnTo>
                    <a:pt x="3126486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0361" y="1634489"/>
              <a:ext cx="3386454" cy="1559560"/>
            </a:xfrm>
            <a:custGeom>
              <a:avLst/>
              <a:gdLst/>
              <a:ahLst/>
              <a:cxnLst/>
              <a:rect l="l" t="t" r="r" b="b"/>
              <a:pathLst>
                <a:path w="3386454" h="1559560">
                  <a:moveTo>
                    <a:pt x="0" y="259842"/>
                  </a:moveTo>
                  <a:lnTo>
                    <a:pt x="4186" y="213134"/>
                  </a:lnTo>
                  <a:lnTo>
                    <a:pt x="16256" y="169173"/>
                  </a:lnTo>
                  <a:lnTo>
                    <a:pt x="35475" y="128693"/>
                  </a:lnTo>
                  <a:lnTo>
                    <a:pt x="61110" y="92427"/>
                  </a:lnTo>
                  <a:lnTo>
                    <a:pt x="92427" y="61110"/>
                  </a:lnTo>
                  <a:lnTo>
                    <a:pt x="128693" y="35475"/>
                  </a:lnTo>
                  <a:lnTo>
                    <a:pt x="169173" y="16255"/>
                  </a:lnTo>
                  <a:lnTo>
                    <a:pt x="213134" y="4186"/>
                  </a:lnTo>
                  <a:lnTo>
                    <a:pt x="259841" y="0"/>
                  </a:lnTo>
                  <a:lnTo>
                    <a:pt x="3126486" y="0"/>
                  </a:lnTo>
                  <a:lnTo>
                    <a:pt x="3173193" y="4186"/>
                  </a:lnTo>
                  <a:lnTo>
                    <a:pt x="3217154" y="16255"/>
                  </a:lnTo>
                  <a:lnTo>
                    <a:pt x="3257634" y="35475"/>
                  </a:lnTo>
                  <a:lnTo>
                    <a:pt x="3293900" y="61110"/>
                  </a:lnTo>
                  <a:lnTo>
                    <a:pt x="3325217" y="92427"/>
                  </a:lnTo>
                  <a:lnTo>
                    <a:pt x="3350852" y="128693"/>
                  </a:lnTo>
                  <a:lnTo>
                    <a:pt x="3370072" y="169173"/>
                  </a:lnTo>
                  <a:lnTo>
                    <a:pt x="3382141" y="213134"/>
                  </a:lnTo>
                  <a:lnTo>
                    <a:pt x="3386328" y="259842"/>
                  </a:lnTo>
                  <a:lnTo>
                    <a:pt x="3386328" y="1299210"/>
                  </a:lnTo>
                  <a:lnTo>
                    <a:pt x="3382141" y="1345917"/>
                  </a:lnTo>
                  <a:lnTo>
                    <a:pt x="3370072" y="1389878"/>
                  </a:lnTo>
                  <a:lnTo>
                    <a:pt x="3350852" y="1430358"/>
                  </a:lnTo>
                  <a:lnTo>
                    <a:pt x="3325217" y="1466624"/>
                  </a:lnTo>
                  <a:lnTo>
                    <a:pt x="3293900" y="1497941"/>
                  </a:lnTo>
                  <a:lnTo>
                    <a:pt x="3257634" y="1523576"/>
                  </a:lnTo>
                  <a:lnTo>
                    <a:pt x="3217154" y="1542796"/>
                  </a:lnTo>
                  <a:lnTo>
                    <a:pt x="3173193" y="1554865"/>
                  </a:lnTo>
                  <a:lnTo>
                    <a:pt x="3126486" y="1559052"/>
                  </a:lnTo>
                  <a:lnTo>
                    <a:pt x="259841" y="1559052"/>
                  </a:lnTo>
                  <a:lnTo>
                    <a:pt x="213134" y="1554865"/>
                  </a:lnTo>
                  <a:lnTo>
                    <a:pt x="169173" y="1542796"/>
                  </a:lnTo>
                  <a:lnTo>
                    <a:pt x="128693" y="1523576"/>
                  </a:lnTo>
                  <a:lnTo>
                    <a:pt x="92427" y="1497941"/>
                  </a:lnTo>
                  <a:lnTo>
                    <a:pt x="61110" y="1466624"/>
                  </a:lnTo>
                  <a:lnTo>
                    <a:pt x="35475" y="1430358"/>
                  </a:lnTo>
                  <a:lnTo>
                    <a:pt x="16256" y="1389878"/>
                  </a:lnTo>
                  <a:lnTo>
                    <a:pt x="4186" y="1345917"/>
                  </a:lnTo>
                  <a:lnTo>
                    <a:pt x="0" y="1299210"/>
                  </a:lnTo>
                  <a:lnTo>
                    <a:pt x="0" y="259842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10361" y="3248405"/>
              <a:ext cx="3386454" cy="1559560"/>
            </a:xfrm>
            <a:custGeom>
              <a:avLst/>
              <a:gdLst/>
              <a:ahLst/>
              <a:cxnLst/>
              <a:rect l="l" t="t" r="r" b="b"/>
              <a:pathLst>
                <a:path w="3386454" h="1559560">
                  <a:moveTo>
                    <a:pt x="3126486" y="0"/>
                  </a:moveTo>
                  <a:lnTo>
                    <a:pt x="259841" y="0"/>
                  </a:lnTo>
                  <a:lnTo>
                    <a:pt x="213134" y="4186"/>
                  </a:lnTo>
                  <a:lnTo>
                    <a:pt x="169173" y="16255"/>
                  </a:lnTo>
                  <a:lnTo>
                    <a:pt x="128693" y="35475"/>
                  </a:lnTo>
                  <a:lnTo>
                    <a:pt x="92427" y="61110"/>
                  </a:lnTo>
                  <a:lnTo>
                    <a:pt x="61110" y="92427"/>
                  </a:lnTo>
                  <a:lnTo>
                    <a:pt x="35475" y="128693"/>
                  </a:lnTo>
                  <a:lnTo>
                    <a:pt x="16256" y="169173"/>
                  </a:lnTo>
                  <a:lnTo>
                    <a:pt x="4186" y="213134"/>
                  </a:lnTo>
                  <a:lnTo>
                    <a:pt x="0" y="259842"/>
                  </a:lnTo>
                  <a:lnTo>
                    <a:pt x="0" y="1299210"/>
                  </a:lnTo>
                  <a:lnTo>
                    <a:pt x="4186" y="1345917"/>
                  </a:lnTo>
                  <a:lnTo>
                    <a:pt x="16256" y="1389878"/>
                  </a:lnTo>
                  <a:lnTo>
                    <a:pt x="35475" y="1430358"/>
                  </a:lnTo>
                  <a:lnTo>
                    <a:pt x="61110" y="1466624"/>
                  </a:lnTo>
                  <a:lnTo>
                    <a:pt x="92427" y="1497941"/>
                  </a:lnTo>
                  <a:lnTo>
                    <a:pt x="128693" y="1523576"/>
                  </a:lnTo>
                  <a:lnTo>
                    <a:pt x="169173" y="1542796"/>
                  </a:lnTo>
                  <a:lnTo>
                    <a:pt x="213134" y="1554865"/>
                  </a:lnTo>
                  <a:lnTo>
                    <a:pt x="259841" y="1559052"/>
                  </a:lnTo>
                  <a:lnTo>
                    <a:pt x="3126486" y="1559052"/>
                  </a:lnTo>
                  <a:lnTo>
                    <a:pt x="3173193" y="1554865"/>
                  </a:lnTo>
                  <a:lnTo>
                    <a:pt x="3217154" y="1542795"/>
                  </a:lnTo>
                  <a:lnTo>
                    <a:pt x="3257634" y="1523576"/>
                  </a:lnTo>
                  <a:lnTo>
                    <a:pt x="3293900" y="1497941"/>
                  </a:lnTo>
                  <a:lnTo>
                    <a:pt x="3325217" y="1466624"/>
                  </a:lnTo>
                  <a:lnTo>
                    <a:pt x="3350852" y="1430358"/>
                  </a:lnTo>
                  <a:lnTo>
                    <a:pt x="3370072" y="1389878"/>
                  </a:lnTo>
                  <a:lnTo>
                    <a:pt x="3382141" y="1345917"/>
                  </a:lnTo>
                  <a:lnTo>
                    <a:pt x="3386328" y="1299210"/>
                  </a:lnTo>
                  <a:lnTo>
                    <a:pt x="3386328" y="259842"/>
                  </a:lnTo>
                  <a:lnTo>
                    <a:pt x="3382141" y="213134"/>
                  </a:lnTo>
                  <a:lnTo>
                    <a:pt x="3370072" y="169173"/>
                  </a:lnTo>
                  <a:lnTo>
                    <a:pt x="3350852" y="128693"/>
                  </a:lnTo>
                  <a:lnTo>
                    <a:pt x="3325217" y="92427"/>
                  </a:lnTo>
                  <a:lnTo>
                    <a:pt x="3293900" y="61110"/>
                  </a:lnTo>
                  <a:lnTo>
                    <a:pt x="3257634" y="35475"/>
                  </a:lnTo>
                  <a:lnTo>
                    <a:pt x="3217154" y="16255"/>
                  </a:lnTo>
                  <a:lnTo>
                    <a:pt x="3173193" y="4186"/>
                  </a:lnTo>
                  <a:lnTo>
                    <a:pt x="3126486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10361" y="3248405"/>
              <a:ext cx="3386454" cy="1559560"/>
            </a:xfrm>
            <a:custGeom>
              <a:avLst/>
              <a:gdLst/>
              <a:ahLst/>
              <a:cxnLst/>
              <a:rect l="l" t="t" r="r" b="b"/>
              <a:pathLst>
                <a:path w="3386454" h="1559560">
                  <a:moveTo>
                    <a:pt x="0" y="259842"/>
                  </a:moveTo>
                  <a:lnTo>
                    <a:pt x="4186" y="213134"/>
                  </a:lnTo>
                  <a:lnTo>
                    <a:pt x="16256" y="169173"/>
                  </a:lnTo>
                  <a:lnTo>
                    <a:pt x="35475" y="128693"/>
                  </a:lnTo>
                  <a:lnTo>
                    <a:pt x="61110" y="92427"/>
                  </a:lnTo>
                  <a:lnTo>
                    <a:pt x="92427" y="61110"/>
                  </a:lnTo>
                  <a:lnTo>
                    <a:pt x="128693" y="35475"/>
                  </a:lnTo>
                  <a:lnTo>
                    <a:pt x="169173" y="16255"/>
                  </a:lnTo>
                  <a:lnTo>
                    <a:pt x="213134" y="4186"/>
                  </a:lnTo>
                  <a:lnTo>
                    <a:pt x="259841" y="0"/>
                  </a:lnTo>
                  <a:lnTo>
                    <a:pt x="3126486" y="0"/>
                  </a:lnTo>
                  <a:lnTo>
                    <a:pt x="3173193" y="4186"/>
                  </a:lnTo>
                  <a:lnTo>
                    <a:pt x="3217154" y="16255"/>
                  </a:lnTo>
                  <a:lnTo>
                    <a:pt x="3257634" y="35475"/>
                  </a:lnTo>
                  <a:lnTo>
                    <a:pt x="3293900" y="61110"/>
                  </a:lnTo>
                  <a:lnTo>
                    <a:pt x="3325217" y="92427"/>
                  </a:lnTo>
                  <a:lnTo>
                    <a:pt x="3350852" y="128693"/>
                  </a:lnTo>
                  <a:lnTo>
                    <a:pt x="3370072" y="169173"/>
                  </a:lnTo>
                  <a:lnTo>
                    <a:pt x="3382141" y="213134"/>
                  </a:lnTo>
                  <a:lnTo>
                    <a:pt x="3386328" y="259842"/>
                  </a:lnTo>
                  <a:lnTo>
                    <a:pt x="3386328" y="1299210"/>
                  </a:lnTo>
                  <a:lnTo>
                    <a:pt x="3382141" y="1345917"/>
                  </a:lnTo>
                  <a:lnTo>
                    <a:pt x="3370072" y="1389878"/>
                  </a:lnTo>
                  <a:lnTo>
                    <a:pt x="3350852" y="1430358"/>
                  </a:lnTo>
                  <a:lnTo>
                    <a:pt x="3325217" y="1466624"/>
                  </a:lnTo>
                  <a:lnTo>
                    <a:pt x="3293900" y="1497941"/>
                  </a:lnTo>
                  <a:lnTo>
                    <a:pt x="3257634" y="1523576"/>
                  </a:lnTo>
                  <a:lnTo>
                    <a:pt x="3217154" y="1542795"/>
                  </a:lnTo>
                  <a:lnTo>
                    <a:pt x="3173193" y="1554865"/>
                  </a:lnTo>
                  <a:lnTo>
                    <a:pt x="3126486" y="1559052"/>
                  </a:lnTo>
                  <a:lnTo>
                    <a:pt x="259841" y="1559052"/>
                  </a:lnTo>
                  <a:lnTo>
                    <a:pt x="213134" y="1554865"/>
                  </a:lnTo>
                  <a:lnTo>
                    <a:pt x="169173" y="1542796"/>
                  </a:lnTo>
                  <a:lnTo>
                    <a:pt x="128693" y="1523576"/>
                  </a:lnTo>
                  <a:lnTo>
                    <a:pt x="92427" y="1497941"/>
                  </a:lnTo>
                  <a:lnTo>
                    <a:pt x="61110" y="1466624"/>
                  </a:lnTo>
                  <a:lnTo>
                    <a:pt x="35475" y="1430358"/>
                  </a:lnTo>
                  <a:lnTo>
                    <a:pt x="16256" y="1389878"/>
                  </a:lnTo>
                  <a:lnTo>
                    <a:pt x="4186" y="1345917"/>
                  </a:lnTo>
                  <a:lnTo>
                    <a:pt x="0" y="1299210"/>
                  </a:lnTo>
                  <a:lnTo>
                    <a:pt x="0" y="259842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10361" y="4862322"/>
              <a:ext cx="3386454" cy="1557655"/>
            </a:xfrm>
            <a:custGeom>
              <a:avLst/>
              <a:gdLst/>
              <a:ahLst/>
              <a:cxnLst/>
              <a:rect l="l" t="t" r="r" b="b"/>
              <a:pathLst>
                <a:path w="3386454" h="1557654">
                  <a:moveTo>
                    <a:pt x="3126740" y="0"/>
                  </a:moveTo>
                  <a:lnTo>
                    <a:pt x="259587" y="0"/>
                  </a:lnTo>
                  <a:lnTo>
                    <a:pt x="212925" y="4181"/>
                  </a:lnTo>
                  <a:lnTo>
                    <a:pt x="169007" y="16238"/>
                  </a:lnTo>
                  <a:lnTo>
                    <a:pt x="128567" y="35437"/>
                  </a:lnTo>
                  <a:lnTo>
                    <a:pt x="92337" y="61046"/>
                  </a:lnTo>
                  <a:lnTo>
                    <a:pt x="61050" y="92331"/>
                  </a:lnTo>
                  <a:lnTo>
                    <a:pt x="35440" y="128561"/>
                  </a:lnTo>
                  <a:lnTo>
                    <a:pt x="16240" y="169002"/>
                  </a:lnTo>
                  <a:lnTo>
                    <a:pt x="4182" y="212922"/>
                  </a:lnTo>
                  <a:lnTo>
                    <a:pt x="0" y="259587"/>
                  </a:lnTo>
                  <a:lnTo>
                    <a:pt x="0" y="1297939"/>
                  </a:lnTo>
                  <a:lnTo>
                    <a:pt x="4182" y="1344602"/>
                  </a:lnTo>
                  <a:lnTo>
                    <a:pt x="16240" y="1388520"/>
                  </a:lnTo>
                  <a:lnTo>
                    <a:pt x="35440" y="1428960"/>
                  </a:lnTo>
                  <a:lnTo>
                    <a:pt x="61050" y="1465190"/>
                  </a:lnTo>
                  <a:lnTo>
                    <a:pt x="92337" y="1496477"/>
                  </a:lnTo>
                  <a:lnTo>
                    <a:pt x="128567" y="1522087"/>
                  </a:lnTo>
                  <a:lnTo>
                    <a:pt x="169007" y="1541287"/>
                  </a:lnTo>
                  <a:lnTo>
                    <a:pt x="212925" y="1553345"/>
                  </a:lnTo>
                  <a:lnTo>
                    <a:pt x="259587" y="1557527"/>
                  </a:lnTo>
                  <a:lnTo>
                    <a:pt x="3126740" y="1557527"/>
                  </a:lnTo>
                  <a:lnTo>
                    <a:pt x="3173405" y="1553345"/>
                  </a:lnTo>
                  <a:lnTo>
                    <a:pt x="3217325" y="1541287"/>
                  </a:lnTo>
                  <a:lnTo>
                    <a:pt x="3257766" y="1522087"/>
                  </a:lnTo>
                  <a:lnTo>
                    <a:pt x="3293996" y="1496477"/>
                  </a:lnTo>
                  <a:lnTo>
                    <a:pt x="3325281" y="1465190"/>
                  </a:lnTo>
                  <a:lnTo>
                    <a:pt x="3350890" y="1428960"/>
                  </a:lnTo>
                  <a:lnTo>
                    <a:pt x="3370089" y="1388520"/>
                  </a:lnTo>
                  <a:lnTo>
                    <a:pt x="3382146" y="1344602"/>
                  </a:lnTo>
                  <a:lnTo>
                    <a:pt x="3386328" y="1297939"/>
                  </a:lnTo>
                  <a:lnTo>
                    <a:pt x="3386328" y="259587"/>
                  </a:lnTo>
                  <a:lnTo>
                    <a:pt x="3382146" y="212922"/>
                  </a:lnTo>
                  <a:lnTo>
                    <a:pt x="3370089" y="169002"/>
                  </a:lnTo>
                  <a:lnTo>
                    <a:pt x="3350890" y="128561"/>
                  </a:lnTo>
                  <a:lnTo>
                    <a:pt x="3325281" y="92331"/>
                  </a:lnTo>
                  <a:lnTo>
                    <a:pt x="3293996" y="61046"/>
                  </a:lnTo>
                  <a:lnTo>
                    <a:pt x="3257766" y="35437"/>
                  </a:lnTo>
                  <a:lnTo>
                    <a:pt x="3217325" y="16238"/>
                  </a:lnTo>
                  <a:lnTo>
                    <a:pt x="3173405" y="4181"/>
                  </a:lnTo>
                  <a:lnTo>
                    <a:pt x="3126740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0361" y="4862322"/>
              <a:ext cx="3386454" cy="1557655"/>
            </a:xfrm>
            <a:custGeom>
              <a:avLst/>
              <a:gdLst/>
              <a:ahLst/>
              <a:cxnLst/>
              <a:rect l="l" t="t" r="r" b="b"/>
              <a:pathLst>
                <a:path w="3386454" h="1557654">
                  <a:moveTo>
                    <a:pt x="0" y="259587"/>
                  </a:moveTo>
                  <a:lnTo>
                    <a:pt x="4182" y="212922"/>
                  </a:lnTo>
                  <a:lnTo>
                    <a:pt x="16240" y="169002"/>
                  </a:lnTo>
                  <a:lnTo>
                    <a:pt x="35440" y="128561"/>
                  </a:lnTo>
                  <a:lnTo>
                    <a:pt x="61050" y="92331"/>
                  </a:lnTo>
                  <a:lnTo>
                    <a:pt x="92337" y="61046"/>
                  </a:lnTo>
                  <a:lnTo>
                    <a:pt x="128567" y="35437"/>
                  </a:lnTo>
                  <a:lnTo>
                    <a:pt x="169007" y="16238"/>
                  </a:lnTo>
                  <a:lnTo>
                    <a:pt x="212925" y="4181"/>
                  </a:lnTo>
                  <a:lnTo>
                    <a:pt x="259587" y="0"/>
                  </a:lnTo>
                  <a:lnTo>
                    <a:pt x="3126740" y="0"/>
                  </a:lnTo>
                  <a:lnTo>
                    <a:pt x="3173405" y="4181"/>
                  </a:lnTo>
                  <a:lnTo>
                    <a:pt x="3217325" y="16238"/>
                  </a:lnTo>
                  <a:lnTo>
                    <a:pt x="3257766" y="35437"/>
                  </a:lnTo>
                  <a:lnTo>
                    <a:pt x="3293996" y="61046"/>
                  </a:lnTo>
                  <a:lnTo>
                    <a:pt x="3325281" y="92331"/>
                  </a:lnTo>
                  <a:lnTo>
                    <a:pt x="3350890" y="128561"/>
                  </a:lnTo>
                  <a:lnTo>
                    <a:pt x="3370089" y="169002"/>
                  </a:lnTo>
                  <a:lnTo>
                    <a:pt x="3382146" y="212922"/>
                  </a:lnTo>
                  <a:lnTo>
                    <a:pt x="3386328" y="259587"/>
                  </a:lnTo>
                  <a:lnTo>
                    <a:pt x="3386328" y="1297939"/>
                  </a:lnTo>
                  <a:lnTo>
                    <a:pt x="3382146" y="1344602"/>
                  </a:lnTo>
                  <a:lnTo>
                    <a:pt x="3370089" y="1388520"/>
                  </a:lnTo>
                  <a:lnTo>
                    <a:pt x="3350890" y="1428960"/>
                  </a:lnTo>
                  <a:lnTo>
                    <a:pt x="3325281" y="1465190"/>
                  </a:lnTo>
                  <a:lnTo>
                    <a:pt x="3293996" y="1496477"/>
                  </a:lnTo>
                  <a:lnTo>
                    <a:pt x="3257766" y="1522087"/>
                  </a:lnTo>
                  <a:lnTo>
                    <a:pt x="3217325" y="1541287"/>
                  </a:lnTo>
                  <a:lnTo>
                    <a:pt x="3173405" y="1553345"/>
                  </a:lnTo>
                  <a:lnTo>
                    <a:pt x="3126740" y="1557527"/>
                  </a:lnTo>
                  <a:lnTo>
                    <a:pt x="259587" y="1557527"/>
                  </a:lnTo>
                  <a:lnTo>
                    <a:pt x="212925" y="1553345"/>
                  </a:lnTo>
                  <a:lnTo>
                    <a:pt x="169007" y="1541287"/>
                  </a:lnTo>
                  <a:lnTo>
                    <a:pt x="128567" y="1522087"/>
                  </a:lnTo>
                  <a:lnTo>
                    <a:pt x="92337" y="1496477"/>
                  </a:lnTo>
                  <a:lnTo>
                    <a:pt x="61050" y="1465190"/>
                  </a:lnTo>
                  <a:lnTo>
                    <a:pt x="35440" y="1428960"/>
                  </a:lnTo>
                  <a:lnTo>
                    <a:pt x="16240" y="1388520"/>
                  </a:lnTo>
                  <a:lnTo>
                    <a:pt x="4182" y="1344602"/>
                  </a:lnTo>
                  <a:lnTo>
                    <a:pt x="0" y="1297939"/>
                  </a:lnTo>
                  <a:lnTo>
                    <a:pt x="0" y="259587"/>
                  </a:lnTo>
                  <a:close/>
                </a:path>
              </a:pathLst>
            </a:custGeom>
            <a:ln w="10794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269643" y="2108707"/>
            <a:ext cx="3018155" cy="4002762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1960"/>
              </a:lnSpc>
              <a:spcBef>
                <a:spcPts val="425"/>
              </a:spcBef>
            </a:pP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Anterior</a:t>
            </a:r>
            <a:r>
              <a:rPr sz="19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border</a:t>
            </a:r>
            <a:r>
              <a:rPr sz="19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: is</a:t>
            </a:r>
            <a:r>
              <a:rPr sz="1900" spc="45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sharp,</a:t>
            </a:r>
            <a:r>
              <a:rPr sz="19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thin </a:t>
            </a:r>
            <a:r>
              <a:rPr sz="1900" spc="-45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19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overlaps</a:t>
            </a:r>
            <a:r>
              <a:rPr sz="19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9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heart.</a:t>
            </a:r>
            <a:endParaRPr sz="19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 dirty="0">
              <a:latin typeface="Times New Roman"/>
              <a:cs typeface="Times New Roman"/>
            </a:endParaRPr>
          </a:p>
          <a:p>
            <a:pPr>
              <a:spcBef>
                <a:spcPts val="15"/>
              </a:spcBef>
            </a:pPr>
            <a:endParaRPr sz="2950" dirty="0">
              <a:latin typeface="Times New Roman"/>
              <a:cs typeface="Times New Roman"/>
            </a:endParaRPr>
          </a:p>
          <a:p>
            <a:pPr marL="12700" marR="103505">
              <a:lnSpc>
                <a:spcPct val="86200"/>
              </a:lnSpc>
            </a:pP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Anterior</a:t>
            </a:r>
            <a:r>
              <a:rPr sz="19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border</a:t>
            </a:r>
            <a:r>
              <a:rPr sz="19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19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left</a:t>
            </a:r>
            <a:r>
              <a:rPr sz="19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lung </a:t>
            </a:r>
            <a:r>
              <a:rPr sz="19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presents</a:t>
            </a:r>
            <a:r>
              <a:rPr sz="19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a cardiac</a:t>
            </a:r>
            <a:r>
              <a:rPr sz="19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notch</a:t>
            </a:r>
            <a:r>
              <a:rPr sz="19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at its </a:t>
            </a:r>
            <a:r>
              <a:rPr sz="1900" spc="-45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lower</a:t>
            </a:r>
            <a:r>
              <a:rPr sz="19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end +</a:t>
            </a:r>
            <a:r>
              <a:rPr sz="19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thin</a:t>
            </a:r>
            <a:r>
              <a:rPr sz="19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projection </a:t>
            </a:r>
            <a:r>
              <a:rPr sz="19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called</a:t>
            </a:r>
            <a:r>
              <a:rPr sz="19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9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lingula</a:t>
            </a:r>
            <a:r>
              <a:rPr sz="19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below</a:t>
            </a:r>
            <a:r>
              <a:rPr sz="19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19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cardiac</a:t>
            </a:r>
            <a:r>
              <a:rPr sz="19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notch.</a:t>
            </a:r>
            <a:endParaRPr sz="19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 dirty="0">
              <a:latin typeface="Times New Roman"/>
              <a:cs typeface="Times New Roman"/>
            </a:endParaRPr>
          </a:p>
          <a:p>
            <a:pPr>
              <a:spcBef>
                <a:spcPts val="20"/>
              </a:spcBef>
            </a:pPr>
            <a:endParaRPr sz="2100" dirty="0">
              <a:latin typeface="Times New Roman"/>
              <a:cs typeface="Times New Roman"/>
            </a:endParaRPr>
          </a:p>
          <a:p>
            <a:pPr marL="12700" marR="178435">
              <a:lnSpc>
                <a:spcPct val="86100"/>
              </a:lnSpc>
            </a:pP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Posterior</a:t>
            </a:r>
            <a:r>
              <a:rPr sz="19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border</a:t>
            </a:r>
            <a:r>
              <a:rPr sz="19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r>
              <a:rPr sz="19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is rounded, </a:t>
            </a:r>
            <a:r>
              <a:rPr sz="1900" spc="-45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thick and</a:t>
            </a:r>
            <a:r>
              <a:rPr sz="19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lies</a:t>
            </a:r>
            <a:r>
              <a:rPr sz="19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beside</a:t>
            </a:r>
            <a:r>
              <a:rPr sz="19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19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vertebral</a:t>
            </a:r>
            <a:r>
              <a:rPr sz="1900" spc="-10" dirty="0">
                <a:solidFill>
                  <a:srgbClr val="FFFFFF"/>
                </a:solidFill>
                <a:latin typeface="Times New Roman"/>
                <a:cs typeface="Times New Roman"/>
              </a:rPr>
              <a:t> column</a:t>
            </a:r>
            <a:endParaRPr sz="1900" dirty="0">
              <a:latin typeface="Times New Roman"/>
              <a:cs typeface="Times New Roman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891097" y="335025"/>
            <a:ext cx="7776903" cy="4058666"/>
            <a:chOff x="1367096" y="335025"/>
            <a:chExt cx="7776903" cy="4058666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19316" y="1053083"/>
              <a:ext cx="2424683" cy="334060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367096" y="335025"/>
              <a:ext cx="3819525" cy="725805"/>
            </a:xfrm>
            <a:custGeom>
              <a:avLst/>
              <a:gdLst/>
              <a:ahLst/>
              <a:cxnLst/>
              <a:rect l="l" t="t" r="r" b="b"/>
              <a:pathLst>
                <a:path w="3819525" h="725805">
                  <a:moveTo>
                    <a:pt x="3698240" y="0"/>
                  </a:moveTo>
                  <a:lnTo>
                    <a:pt x="120903" y="0"/>
                  </a:lnTo>
                  <a:lnTo>
                    <a:pt x="73841" y="9497"/>
                  </a:lnTo>
                  <a:lnTo>
                    <a:pt x="35410" y="35401"/>
                  </a:lnTo>
                  <a:lnTo>
                    <a:pt x="9500" y="73830"/>
                  </a:lnTo>
                  <a:lnTo>
                    <a:pt x="0" y="120903"/>
                  </a:lnTo>
                  <a:lnTo>
                    <a:pt x="0" y="604519"/>
                  </a:lnTo>
                  <a:lnTo>
                    <a:pt x="9500" y="651593"/>
                  </a:lnTo>
                  <a:lnTo>
                    <a:pt x="35410" y="690022"/>
                  </a:lnTo>
                  <a:lnTo>
                    <a:pt x="73841" y="715926"/>
                  </a:lnTo>
                  <a:lnTo>
                    <a:pt x="120903" y="725424"/>
                  </a:lnTo>
                  <a:lnTo>
                    <a:pt x="3698240" y="725424"/>
                  </a:lnTo>
                  <a:lnTo>
                    <a:pt x="3745313" y="715926"/>
                  </a:lnTo>
                  <a:lnTo>
                    <a:pt x="3783742" y="690022"/>
                  </a:lnTo>
                  <a:lnTo>
                    <a:pt x="3809646" y="651593"/>
                  </a:lnTo>
                  <a:lnTo>
                    <a:pt x="3819143" y="604519"/>
                  </a:lnTo>
                  <a:lnTo>
                    <a:pt x="3819143" y="120903"/>
                  </a:lnTo>
                  <a:lnTo>
                    <a:pt x="3809646" y="73830"/>
                  </a:lnTo>
                  <a:lnTo>
                    <a:pt x="3783742" y="35401"/>
                  </a:lnTo>
                  <a:lnTo>
                    <a:pt x="3745313" y="9497"/>
                  </a:lnTo>
                  <a:lnTo>
                    <a:pt x="3698240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67096" y="335025"/>
              <a:ext cx="3819525" cy="725805"/>
            </a:xfrm>
            <a:custGeom>
              <a:avLst/>
              <a:gdLst/>
              <a:ahLst/>
              <a:cxnLst/>
              <a:rect l="l" t="t" r="r" b="b"/>
              <a:pathLst>
                <a:path w="3819525" h="725805">
                  <a:moveTo>
                    <a:pt x="0" y="120903"/>
                  </a:moveTo>
                  <a:lnTo>
                    <a:pt x="9500" y="73830"/>
                  </a:lnTo>
                  <a:lnTo>
                    <a:pt x="35410" y="35401"/>
                  </a:lnTo>
                  <a:lnTo>
                    <a:pt x="73841" y="9497"/>
                  </a:lnTo>
                  <a:lnTo>
                    <a:pt x="120903" y="0"/>
                  </a:lnTo>
                  <a:lnTo>
                    <a:pt x="3698240" y="0"/>
                  </a:lnTo>
                  <a:lnTo>
                    <a:pt x="3745313" y="9497"/>
                  </a:lnTo>
                  <a:lnTo>
                    <a:pt x="3783742" y="35401"/>
                  </a:lnTo>
                  <a:lnTo>
                    <a:pt x="3809646" y="73830"/>
                  </a:lnTo>
                  <a:lnTo>
                    <a:pt x="3819143" y="120903"/>
                  </a:lnTo>
                  <a:lnTo>
                    <a:pt x="3819143" y="604519"/>
                  </a:lnTo>
                  <a:lnTo>
                    <a:pt x="3809646" y="651593"/>
                  </a:lnTo>
                  <a:lnTo>
                    <a:pt x="3783742" y="690022"/>
                  </a:lnTo>
                  <a:lnTo>
                    <a:pt x="3745313" y="715926"/>
                  </a:lnTo>
                  <a:lnTo>
                    <a:pt x="3698240" y="725424"/>
                  </a:lnTo>
                  <a:lnTo>
                    <a:pt x="120903" y="725424"/>
                  </a:lnTo>
                  <a:lnTo>
                    <a:pt x="73841" y="715926"/>
                  </a:lnTo>
                  <a:lnTo>
                    <a:pt x="35410" y="690022"/>
                  </a:lnTo>
                  <a:lnTo>
                    <a:pt x="9500" y="651593"/>
                  </a:lnTo>
                  <a:lnTo>
                    <a:pt x="0" y="604519"/>
                  </a:lnTo>
                  <a:lnTo>
                    <a:pt x="0" y="120903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077471" y="429512"/>
            <a:ext cx="3446779" cy="49784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00" spc="-5" dirty="0">
                <a:solidFill>
                  <a:schemeClr val="bg1"/>
                </a:solidFill>
                <a:latin typeface="Times New Roman"/>
                <a:cs typeface="Times New Roman"/>
              </a:rPr>
              <a:t>Lungs</a:t>
            </a:r>
            <a:r>
              <a:rPr sz="3100" spc="-2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3100" dirty="0">
                <a:solidFill>
                  <a:schemeClr val="bg1"/>
                </a:solidFill>
                <a:latin typeface="Times New Roman"/>
                <a:cs typeface="Times New Roman"/>
              </a:rPr>
              <a:t>..</a:t>
            </a:r>
            <a:r>
              <a:rPr sz="3100" spc="-1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3100" spc="-5" dirty="0">
                <a:solidFill>
                  <a:schemeClr val="bg1"/>
                </a:solidFill>
                <a:latin typeface="Times New Roman"/>
                <a:cs typeface="Times New Roman"/>
              </a:rPr>
              <a:t>General</a:t>
            </a:r>
            <a:r>
              <a:rPr sz="3100" spc="-1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3100" spc="-5" dirty="0">
                <a:solidFill>
                  <a:schemeClr val="bg1"/>
                </a:solidFill>
                <a:latin typeface="Times New Roman"/>
                <a:cs typeface="Times New Roman"/>
              </a:rPr>
              <a:t>..1/3</a:t>
            </a:r>
            <a:endParaRPr sz="31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25668" y="853440"/>
            <a:ext cx="2517647" cy="336651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28965" y="1664144"/>
            <a:ext cx="3744595" cy="1179830"/>
            <a:chOff x="604964" y="1664144"/>
            <a:chExt cx="3744595" cy="1179830"/>
          </a:xfrm>
        </p:grpSpPr>
        <p:sp>
          <p:nvSpPr>
            <p:cNvPr id="3" name="object 3"/>
            <p:cNvSpPr/>
            <p:nvPr/>
          </p:nvSpPr>
          <p:spPr>
            <a:xfrm>
              <a:off x="610361" y="1669542"/>
              <a:ext cx="3733800" cy="1169035"/>
            </a:xfrm>
            <a:custGeom>
              <a:avLst/>
              <a:gdLst/>
              <a:ahLst/>
              <a:cxnLst/>
              <a:rect l="l" t="t" r="r" b="b"/>
              <a:pathLst>
                <a:path w="3733800" h="1169035">
                  <a:moveTo>
                    <a:pt x="3538982" y="0"/>
                  </a:moveTo>
                  <a:lnTo>
                    <a:pt x="194817" y="0"/>
                  </a:lnTo>
                  <a:lnTo>
                    <a:pt x="150148" y="5146"/>
                  </a:lnTo>
                  <a:lnTo>
                    <a:pt x="109142" y="19806"/>
                  </a:lnTo>
                  <a:lnTo>
                    <a:pt x="72969" y="42807"/>
                  </a:lnTo>
                  <a:lnTo>
                    <a:pt x="42799" y="72980"/>
                  </a:lnTo>
                  <a:lnTo>
                    <a:pt x="19801" y="109153"/>
                  </a:lnTo>
                  <a:lnTo>
                    <a:pt x="5145" y="150156"/>
                  </a:lnTo>
                  <a:lnTo>
                    <a:pt x="0" y="194818"/>
                  </a:lnTo>
                  <a:lnTo>
                    <a:pt x="0" y="974090"/>
                  </a:lnTo>
                  <a:lnTo>
                    <a:pt x="5145" y="1018751"/>
                  </a:lnTo>
                  <a:lnTo>
                    <a:pt x="19801" y="1059754"/>
                  </a:lnTo>
                  <a:lnTo>
                    <a:pt x="42799" y="1095927"/>
                  </a:lnTo>
                  <a:lnTo>
                    <a:pt x="72969" y="1126100"/>
                  </a:lnTo>
                  <a:lnTo>
                    <a:pt x="109142" y="1149101"/>
                  </a:lnTo>
                  <a:lnTo>
                    <a:pt x="150148" y="1163761"/>
                  </a:lnTo>
                  <a:lnTo>
                    <a:pt x="194817" y="1168908"/>
                  </a:lnTo>
                  <a:lnTo>
                    <a:pt x="3538982" y="1168908"/>
                  </a:lnTo>
                  <a:lnTo>
                    <a:pt x="3583643" y="1163761"/>
                  </a:lnTo>
                  <a:lnTo>
                    <a:pt x="3624646" y="1149101"/>
                  </a:lnTo>
                  <a:lnTo>
                    <a:pt x="3660819" y="1126100"/>
                  </a:lnTo>
                  <a:lnTo>
                    <a:pt x="3690992" y="1095927"/>
                  </a:lnTo>
                  <a:lnTo>
                    <a:pt x="3713993" y="1059754"/>
                  </a:lnTo>
                  <a:lnTo>
                    <a:pt x="3728653" y="1018751"/>
                  </a:lnTo>
                  <a:lnTo>
                    <a:pt x="3733800" y="974090"/>
                  </a:lnTo>
                  <a:lnTo>
                    <a:pt x="3733800" y="194818"/>
                  </a:lnTo>
                  <a:lnTo>
                    <a:pt x="3728653" y="150156"/>
                  </a:lnTo>
                  <a:lnTo>
                    <a:pt x="3713993" y="109153"/>
                  </a:lnTo>
                  <a:lnTo>
                    <a:pt x="3690992" y="72980"/>
                  </a:lnTo>
                  <a:lnTo>
                    <a:pt x="3660819" y="42807"/>
                  </a:lnTo>
                  <a:lnTo>
                    <a:pt x="3624646" y="19806"/>
                  </a:lnTo>
                  <a:lnTo>
                    <a:pt x="3583643" y="5146"/>
                  </a:lnTo>
                  <a:lnTo>
                    <a:pt x="353898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0361" y="1669542"/>
              <a:ext cx="3733800" cy="1169035"/>
            </a:xfrm>
            <a:custGeom>
              <a:avLst/>
              <a:gdLst/>
              <a:ahLst/>
              <a:cxnLst/>
              <a:rect l="l" t="t" r="r" b="b"/>
              <a:pathLst>
                <a:path w="3733800" h="1169035">
                  <a:moveTo>
                    <a:pt x="0" y="194818"/>
                  </a:moveTo>
                  <a:lnTo>
                    <a:pt x="5145" y="150156"/>
                  </a:lnTo>
                  <a:lnTo>
                    <a:pt x="19801" y="109153"/>
                  </a:lnTo>
                  <a:lnTo>
                    <a:pt x="42799" y="72980"/>
                  </a:lnTo>
                  <a:lnTo>
                    <a:pt x="72969" y="42807"/>
                  </a:lnTo>
                  <a:lnTo>
                    <a:pt x="109142" y="19806"/>
                  </a:lnTo>
                  <a:lnTo>
                    <a:pt x="150148" y="5146"/>
                  </a:lnTo>
                  <a:lnTo>
                    <a:pt x="194817" y="0"/>
                  </a:lnTo>
                  <a:lnTo>
                    <a:pt x="3538982" y="0"/>
                  </a:lnTo>
                  <a:lnTo>
                    <a:pt x="3583643" y="5146"/>
                  </a:lnTo>
                  <a:lnTo>
                    <a:pt x="3624646" y="19806"/>
                  </a:lnTo>
                  <a:lnTo>
                    <a:pt x="3660819" y="42807"/>
                  </a:lnTo>
                  <a:lnTo>
                    <a:pt x="3690992" y="72980"/>
                  </a:lnTo>
                  <a:lnTo>
                    <a:pt x="3713993" y="109153"/>
                  </a:lnTo>
                  <a:lnTo>
                    <a:pt x="3728653" y="150156"/>
                  </a:lnTo>
                  <a:lnTo>
                    <a:pt x="3733800" y="194818"/>
                  </a:lnTo>
                  <a:lnTo>
                    <a:pt x="3733800" y="974090"/>
                  </a:lnTo>
                  <a:lnTo>
                    <a:pt x="3728653" y="1018751"/>
                  </a:lnTo>
                  <a:lnTo>
                    <a:pt x="3713993" y="1059754"/>
                  </a:lnTo>
                  <a:lnTo>
                    <a:pt x="3690992" y="1095927"/>
                  </a:lnTo>
                  <a:lnTo>
                    <a:pt x="3660819" y="1126100"/>
                  </a:lnTo>
                  <a:lnTo>
                    <a:pt x="3624646" y="1149101"/>
                  </a:lnTo>
                  <a:lnTo>
                    <a:pt x="3583643" y="1163761"/>
                  </a:lnTo>
                  <a:lnTo>
                    <a:pt x="3538982" y="1168908"/>
                  </a:lnTo>
                  <a:lnTo>
                    <a:pt x="194817" y="1168908"/>
                  </a:lnTo>
                  <a:lnTo>
                    <a:pt x="150148" y="1163761"/>
                  </a:lnTo>
                  <a:lnTo>
                    <a:pt x="109142" y="1149101"/>
                  </a:lnTo>
                  <a:lnTo>
                    <a:pt x="72969" y="1126100"/>
                  </a:lnTo>
                  <a:lnTo>
                    <a:pt x="42799" y="1095927"/>
                  </a:lnTo>
                  <a:lnTo>
                    <a:pt x="19801" y="1059754"/>
                  </a:lnTo>
                  <a:lnTo>
                    <a:pt x="5145" y="1018751"/>
                  </a:lnTo>
                  <a:lnTo>
                    <a:pt x="0" y="974090"/>
                  </a:lnTo>
                  <a:lnTo>
                    <a:pt x="0" y="19481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2128965" y="3994341"/>
            <a:ext cx="3744595" cy="2395855"/>
            <a:chOff x="604964" y="3994340"/>
            <a:chExt cx="3744595" cy="2395855"/>
          </a:xfrm>
        </p:grpSpPr>
        <p:sp>
          <p:nvSpPr>
            <p:cNvPr id="6" name="object 6"/>
            <p:cNvSpPr/>
            <p:nvPr/>
          </p:nvSpPr>
          <p:spPr>
            <a:xfrm>
              <a:off x="610361" y="3999738"/>
              <a:ext cx="3733800" cy="1169035"/>
            </a:xfrm>
            <a:custGeom>
              <a:avLst/>
              <a:gdLst/>
              <a:ahLst/>
              <a:cxnLst/>
              <a:rect l="l" t="t" r="r" b="b"/>
              <a:pathLst>
                <a:path w="3733800" h="1169035">
                  <a:moveTo>
                    <a:pt x="3538982" y="0"/>
                  </a:moveTo>
                  <a:lnTo>
                    <a:pt x="194817" y="0"/>
                  </a:lnTo>
                  <a:lnTo>
                    <a:pt x="150148" y="5146"/>
                  </a:lnTo>
                  <a:lnTo>
                    <a:pt x="109142" y="19806"/>
                  </a:lnTo>
                  <a:lnTo>
                    <a:pt x="72969" y="42807"/>
                  </a:lnTo>
                  <a:lnTo>
                    <a:pt x="42799" y="72980"/>
                  </a:lnTo>
                  <a:lnTo>
                    <a:pt x="19801" y="109153"/>
                  </a:lnTo>
                  <a:lnTo>
                    <a:pt x="5145" y="150156"/>
                  </a:lnTo>
                  <a:lnTo>
                    <a:pt x="0" y="194818"/>
                  </a:lnTo>
                  <a:lnTo>
                    <a:pt x="0" y="974089"/>
                  </a:lnTo>
                  <a:lnTo>
                    <a:pt x="5145" y="1018751"/>
                  </a:lnTo>
                  <a:lnTo>
                    <a:pt x="19801" y="1059754"/>
                  </a:lnTo>
                  <a:lnTo>
                    <a:pt x="42799" y="1095927"/>
                  </a:lnTo>
                  <a:lnTo>
                    <a:pt x="72969" y="1126100"/>
                  </a:lnTo>
                  <a:lnTo>
                    <a:pt x="109142" y="1149101"/>
                  </a:lnTo>
                  <a:lnTo>
                    <a:pt x="150148" y="1163761"/>
                  </a:lnTo>
                  <a:lnTo>
                    <a:pt x="194817" y="1168908"/>
                  </a:lnTo>
                  <a:lnTo>
                    <a:pt x="3538982" y="1168908"/>
                  </a:lnTo>
                  <a:lnTo>
                    <a:pt x="3583643" y="1163761"/>
                  </a:lnTo>
                  <a:lnTo>
                    <a:pt x="3624646" y="1149101"/>
                  </a:lnTo>
                  <a:lnTo>
                    <a:pt x="3660819" y="1126100"/>
                  </a:lnTo>
                  <a:lnTo>
                    <a:pt x="3690992" y="1095927"/>
                  </a:lnTo>
                  <a:lnTo>
                    <a:pt x="3713993" y="1059754"/>
                  </a:lnTo>
                  <a:lnTo>
                    <a:pt x="3728653" y="1018751"/>
                  </a:lnTo>
                  <a:lnTo>
                    <a:pt x="3733800" y="974089"/>
                  </a:lnTo>
                  <a:lnTo>
                    <a:pt x="3733800" y="194818"/>
                  </a:lnTo>
                  <a:lnTo>
                    <a:pt x="3728653" y="150156"/>
                  </a:lnTo>
                  <a:lnTo>
                    <a:pt x="3713993" y="109153"/>
                  </a:lnTo>
                  <a:lnTo>
                    <a:pt x="3690992" y="72980"/>
                  </a:lnTo>
                  <a:lnTo>
                    <a:pt x="3660819" y="42807"/>
                  </a:lnTo>
                  <a:lnTo>
                    <a:pt x="3624646" y="19806"/>
                  </a:lnTo>
                  <a:lnTo>
                    <a:pt x="3583643" y="5146"/>
                  </a:lnTo>
                  <a:lnTo>
                    <a:pt x="353898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10361" y="3999738"/>
              <a:ext cx="3733800" cy="1169035"/>
            </a:xfrm>
            <a:custGeom>
              <a:avLst/>
              <a:gdLst/>
              <a:ahLst/>
              <a:cxnLst/>
              <a:rect l="l" t="t" r="r" b="b"/>
              <a:pathLst>
                <a:path w="3733800" h="1169035">
                  <a:moveTo>
                    <a:pt x="0" y="194818"/>
                  </a:moveTo>
                  <a:lnTo>
                    <a:pt x="5145" y="150156"/>
                  </a:lnTo>
                  <a:lnTo>
                    <a:pt x="19801" y="109153"/>
                  </a:lnTo>
                  <a:lnTo>
                    <a:pt x="42799" y="72980"/>
                  </a:lnTo>
                  <a:lnTo>
                    <a:pt x="72969" y="42807"/>
                  </a:lnTo>
                  <a:lnTo>
                    <a:pt x="109142" y="19806"/>
                  </a:lnTo>
                  <a:lnTo>
                    <a:pt x="150148" y="5146"/>
                  </a:lnTo>
                  <a:lnTo>
                    <a:pt x="194817" y="0"/>
                  </a:lnTo>
                  <a:lnTo>
                    <a:pt x="3538982" y="0"/>
                  </a:lnTo>
                  <a:lnTo>
                    <a:pt x="3583643" y="5146"/>
                  </a:lnTo>
                  <a:lnTo>
                    <a:pt x="3624646" y="19806"/>
                  </a:lnTo>
                  <a:lnTo>
                    <a:pt x="3660819" y="42807"/>
                  </a:lnTo>
                  <a:lnTo>
                    <a:pt x="3690992" y="72980"/>
                  </a:lnTo>
                  <a:lnTo>
                    <a:pt x="3713993" y="109153"/>
                  </a:lnTo>
                  <a:lnTo>
                    <a:pt x="3728653" y="150156"/>
                  </a:lnTo>
                  <a:lnTo>
                    <a:pt x="3733800" y="194818"/>
                  </a:lnTo>
                  <a:lnTo>
                    <a:pt x="3733800" y="974089"/>
                  </a:lnTo>
                  <a:lnTo>
                    <a:pt x="3728653" y="1018751"/>
                  </a:lnTo>
                  <a:lnTo>
                    <a:pt x="3713993" y="1059754"/>
                  </a:lnTo>
                  <a:lnTo>
                    <a:pt x="3690992" y="1095927"/>
                  </a:lnTo>
                  <a:lnTo>
                    <a:pt x="3660819" y="1126100"/>
                  </a:lnTo>
                  <a:lnTo>
                    <a:pt x="3624646" y="1149101"/>
                  </a:lnTo>
                  <a:lnTo>
                    <a:pt x="3583643" y="1163761"/>
                  </a:lnTo>
                  <a:lnTo>
                    <a:pt x="3538982" y="1168908"/>
                  </a:lnTo>
                  <a:lnTo>
                    <a:pt x="194817" y="1168908"/>
                  </a:lnTo>
                  <a:lnTo>
                    <a:pt x="150148" y="1163761"/>
                  </a:lnTo>
                  <a:lnTo>
                    <a:pt x="109142" y="1149101"/>
                  </a:lnTo>
                  <a:lnTo>
                    <a:pt x="72969" y="1126100"/>
                  </a:lnTo>
                  <a:lnTo>
                    <a:pt x="42799" y="1095927"/>
                  </a:lnTo>
                  <a:lnTo>
                    <a:pt x="19801" y="1059754"/>
                  </a:lnTo>
                  <a:lnTo>
                    <a:pt x="5145" y="1018751"/>
                  </a:lnTo>
                  <a:lnTo>
                    <a:pt x="0" y="974089"/>
                  </a:lnTo>
                  <a:lnTo>
                    <a:pt x="0" y="194818"/>
                  </a:lnTo>
                  <a:close/>
                </a:path>
              </a:pathLst>
            </a:custGeom>
            <a:ln w="10794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4523" y="4725936"/>
              <a:ext cx="326897" cy="45185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10361" y="5217414"/>
              <a:ext cx="3733800" cy="1167765"/>
            </a:xfrm>
            <a:custGeom>
              <a:avLst/>
              <a:gdLst/>
              <a:ahLst/>
              <a:cxnLst/>
              <a:rect l="l" t="t" r="r" b="b"/>
              <a:pathLst>
                <a:path w="3733800" h="1167764">
                  <a:moveTo>
                    <a:pt x="3539236" y="0"/>
                  </a:moveTo>
                  <a:lnTo>
                    <a:pt x="194564" y="0"/>
                  </a:lnTo>
                  <a:lnTo>
                    <a:pt x="149952" y="5139"/>
                  </a:lnTo>
                  <a:lnTo>
                    <a:pt x="108999" y="19777"/>
                  </a:lnTo>
                  <a:lnTo>
                    <a:pt x="72874" y="42747"/>
                  </a:lnTo>
                  <a:lnTo>
                    <a:pt x="42743" y="72879"/>
                  </a:lnTo>
                  <a:lnTo>
                    <a:pt x="19775" y="109005"/>
                  </a:lnTo>
                  <a:lnTo>
                    <a:pt x="5138" y="149956"/>
                  </a:lnTo>
                  <a:lnTo>
                    <a:pt x="0" y="194564"/>
                  </a:lnTo>
                  <a:lnTo>
                    <a:pt x="0" y="972820"/>
                  </a:lnTo>
                  <a:lnTo>
                    <a:pt x="5138" y="1017431"/>
                  </a:lnTo>
                  <a:lnTo>
                    <a:pt x="19775" y="1058384"/>
                  </a:lnTo>
                  <a:lnTo>
                    <a:pt x="42743" y="1094509"/>
                  </a:lnTo>
                  <a:lnTo>
                    <a:pt x="72874" y="1124640"/>
                  </a:lnTo>
                  <a:lnTo>
                    <a:pt x="108999" y="1147608"/>
                  </a:lnTo>
                  <a:lnTo>
                    <a:pt x="149952" y="1162245"/>
                  </a:lnTo>
                  <a:lnTo>
                    <a:pt x="194564" y="1167384"/>
                  </a:lnTo>
                  <a:lnTo>
                    <a:pt x="3539236" y="1167384"/>
                  </a:lnTo>
                  <a:lnTo>
                    <a:pt x="3583843" y="1162245"/>
                  </a:lnTo>
                  <a:lnTo>
                    <a:pt x="3624794" y="1147608"/>
                  </a:lnTo>
                  <a:lnTo>
                    <a:pt x="3660920" y="1124640"/>
                  </a:lnTo>
                  <a:lnTo>
                    <a:pt x="3691052" y="1094509"/>
                  </a:lnTo>
                  <a:lnTo>
                    <a:pt x="3714022" y="1058384"/>
                  </a:lnTo>
                  <a:lnTo>
                    <a:pt x="3728660" y="1017431"/>
                  </a:lnTo>
                  <a:lnTo>
                    <a:pt x="3733800" y="972820"/>
                  </a:lnTo>
                  <a:lnTo>
                    <a:pt x="3733800" y="194564"/>
                  </a:lnTo>
                  <a:lnTo>
                    <a:pt x="3728660" y="149956"/>
                  </a:lnTo>
                  <a:lnTo>
                    <a:pt x="3714022" y="109005"/>
                  </a:lnTo>
                  <a:lnTo>
                    <a:pt x="3691052" y="72879"/>
                  </a:lnTo>
                  <a:lnTo>
                    <a:pt x="3660920" y="42747"/>
                  </a:lnTo>
                  <a:lnTo>
                    <a:pt x="3624794" y="19777"/>
                  </a:lnTo>
                  <a:lnTo>
                    <a:pt x="3583843" y="5139"/>
                  </a:lnTo>
                  <a:lnTo>
                    <a:pt x="3539236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10361" y="5217414"/>
              <a:ext cx="3733800" cy="1167765"/>
            </a:xfrm>
            <a:custGeom>
              <a:avLst/>
              <a:gdLst/>
              <a:ahLst/>
              <a:cxnLst/>
              <a:rect l="l" t="t" r="r" b="b"/>
              <a:pathLst>
                <a:path w="3733800" h="1167764">
                  <a:moveTo>
                    <a:pt x="0" y="194564"/>
                  </a:moveTo>
                  <a:lnTo>
                    <a:pt x="5138" y="149956"/>
                  </a:lnTo>
                  <a:lnTo>
                    <a:pt x="19775" y="109005"/>
                  </a:lnTo>
                  <a:lnTo>
                    <a:pt x="42743" y="72879"/>
                  </a:lnTo>
                  <a:lnTo>
                    <a:pt x="72874" y="42747"/>
                  </a:lnTo>
                  <a:lnTo>
                    <a:pt x="108999" y="19777"/>
                  </a:lnTo>
                  <a:lnTo>
                    <a:pt x="149952" y="5139"/>
                  </a:lnTo>
                  <a:lnTo>
                    <a:pt x="194564" y="0"/>
                  </a:lnTo>
                  <a:lnTo>
                    <a:pt x="3539236" y="0"/>
                  </a:lnTo>
                  <a:lnTo>
                    <a:pt x="3583843" y="5139"/>
                  </a:lnTo>
                  <a:lnTo>
                    <a:pt x="3624794" y="19777"/>
                  </a:lnTo>
                  <a:lnTo>
                    <a:pt x="3660920" y="42747"/>
                  </a:lnTo>
                  <a:lnTo>
                    <a:pt x="3691052" y="72879"/>
                  </a:lnTo>
                  <a:lnTo>
                    <a:pt x="3714022" y="109005"/>
                  </a:lnTo>
                  <a:lnTo>
                    <a:pt x="3728660" y="149956"/>
                  </a:lnTo>
                  <a:lnTo>
                    <a:pt x="3733800" y="194564"/>
                  </a:lnTo>
                  <a:lnTo>
                    <a:pt x="3733800" y="972820"/>
                  </a:lnTo>
                  <a:lnTo>
                    <a:pt x="3728660" y="1017431"/>
                  </a:lnTo>
                  <a:lnTo>
                    <a:pt x="3714022" y="1058384"/>
                  </a:lnTo>
                  <a:lnTo>
                    <a:pt x="3691052" y="1094509"/>
                  </a:lnTo>
                  <a:lnTo>
                    <a:pt x="3660920" y="1124640"/>
                  </a:lnTo>
                  <a:lnTo>
                    <a:pt x="3624794" y="1147608"/>
                  </a:lnTo>
                  <a:lnTo>
                    <a:pt x="3583843" y="1162245"/>
                  </a:lnTo>
                  <a:lnTo>
                    <a:pt x="3539236" y="1167384"/>
                  </a:lnTo>
                  <a:lnTo>
                    <a:pt x="194564" y="1167384"/>
                  </a:lnTo>
                  <a:lnTo>
                    <a:pt x="149952" y="1162245"/>
                  </a:lnTo>
                  <a:lnTo>
                    <a:pt x="108999" y="1147608"/>
                  </a:lnTo>
                  <a:lnTo>
                    <a:pt x="72874" y="1124640"/>
                  </a:lnTo>
                  <a:lnTo>
                    <a:pt x="42743" y="1094509"/>
                  </a:lnTo>
                  <a:lnTo>
                    <a:pt x="19775" y="1058384"/>
                  </a:lnTo>
                  <a:lnTo>
                    <a:pt x="5138" y="1017431"/>
                  </a:lnTo>
                  <a:lnTo>
                    <a:pt x="0" y="972820"/>
                  </a:lnTo>
                  <a:lnTo>
                    <a:pt x="0" y="194564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239468" y="2089786"/>
            <a:ext cx="3503929" cy="40570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875">
              <a:spcBef>
                <a:spcPts val="105"/>
              </a:spcBef>
            </a:pP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lung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conical</a:t>
            </a:r>
            <a:r>
              <a:rPr sz="17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in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shape.</a:t>
            </a:r>
            <a:endParaRPr sz="17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 dirty="0">
              <a:latin typeface="Times New Roman"/>
              <a:cs typeface="Times New Roman"/>
            </a:endParaRPr>
          </a:p>
          <a:p>
            <a:pPr marL="127000" indent="-114300">
              <a:spcBef>
                <a:spcPts val="1500"/>
              </a:spcBef>
              <a:buChar char="•"/>
              <a:tabLst>
                <a:tab pos="127000" algn="l"/>
              </a:tabLst>
            </a:pPr>
            <a:r>
              <a:rPr sz="1300" spc="-5" dirty="0">
                <a:latin typeface="Times New Roman"/>
                <a:cs typeface="Times New Roman"/>
              </a:rPr>
              <a:t>It has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an apex,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a base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and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2 surfaces.</a:t>
            </a:r>
            <a:endParaRPr sz="1300" dirty="0">
              <a:latin typeface="Times New Roman"/>
              <a:cs typeface="Times New Roman"/>
            </a:endParaRPr>
          </a:p>
          <a:p>
            <a:pPr marL="127000" indent="-114300">
              <a:lnSpc>
                <a:spcPts val="1455"/>
              </a:lnSpc>
              <a:spcBef>
                <a:spcPts val="85"/>
              </a:spcBef>
              <a:buChar char="•"/>
              <a:tabLst>
                <a:tab pos="127000" algn="l"/>
              </a:tabLst>
            </a:pPr>
            <a:r>
              <a:rPr sz="1300" spc="-5" dirty="0">
                <a:latin typeface="Times New Roman"/>
                <a:cs typeface="Times New Roman"/>
              </a:rPr>
              <a:t>The</a:t>
            </a:r>
            <a:r>
              <a:rPr sz="1300" spc="-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costal surface</a:t>
            </a:r>
            <a:r>
              <a:rPr sz="1300" spc="-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of each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lung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borders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the</a:t>
            </a:r>
            <a:r>
              <a:rPr sz="1300" spc="-10" dirty="0">
                <a:latin typeface="Times New Roman"/>
                <a:cs typeface="Times New Roman"/>
              </a:rPr>
              <a:t> ribs</a:t>
            </a:r>
            <a:endParaRPr sz="1300" dirty="0">
              <a:latin typeface="Times New Roman"/>
              <a:cs typeface="Times New Roman"/>
            </a:endParaRPr>
          </a:p>
          <a:p>
            <a:pPr marL="127000">
              <a:lnSpc>
                <a:spcPts val="1455"/>
              </a:lnSpc>
            </a:pPr>
            <a:r>
              <a:rPr sz="1300" dirty="0">
                <a:latin typeface="Times New Roman"/>
                <a:cs typeface="Times New Roman"/>
              </a:rPr>
              <a:t>(front</a:t>
            </a:r>
            <a:r>
              <a:rPr sz="1300" spc="-3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and</a:t>
            </a:r>
            <a:r>
              <a:rPr sz="1300" spc="-2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back).</a:t>
            </a:r>
            <a:endParaRPr sz="1300" dirty="0">
              <a:latin typeface="Times New Roman"/>
              <a:cs typeface="Times New Roman"/>
            </a:endParaRPr>
          </a:p>
          <a:p>
            <a:pPr marL="127000" marR="5080" indent="-114300">
              <a:lnSpc>
                <a:spcPts val="1340"/>
              </a:lnSpc>
              <a:spcBef>
                <a:spcPts val="310"/>
              </a:spcBef>
              <a:buChar char="•"/>
              <a:tabLst>
                <a:tab pos="127000" algn="l"/>
              </a:tabLst>
            </a:pPr>
            <a:r>
              <a:rPr sz="1300" spc="-5" dirty="0">
                <a:latin typeface="Times New Roman"/>
                <a:cs typeface="Times New Roman"/>
              </a:rPr>
              <a:t>On the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medial</a:t>
            </a:r>
            <a:r>
              <a:rPr sz="1300" spc="2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(mediastinal)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surface,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the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bronchi, 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blood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vessels,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and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lymphatic</a:t>
            </a:r>
            <a:r>
              <a:rPr sz="1300" spc="6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vessels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enter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the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lung </a:t>
            </a:r>
            <a:r>
              <a:rPr sz="1300" spc="-3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at</a:t>
            </a:r>
            <a:r>
              <a:rPr sz="1300" spc="-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the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hilum.</a:t>
            </a:r>
            <a:endParaRPr sz="1300" dirty="0">
              <a:latin typeface="Times New Roman"/>
              <a:cs typeface="Times New Roman"/>
            </a:endParaRPr>
          </a:p>
          <a:p>
            <a:pPr>
              <a:spcBef>
                <a:spcPts val="25"/>
              </a:spcBef>
            </a:pPr>
            <a:endParaRPr sz="1150" dirty="0">
              <a:latin typeface="Times New Roman"/>
              <a:cs typeface="Times New Roman"/>
            </a:endParaRPr>
          </a:p>
          <a:p>
            <a:pPr marL="15875" marR="207010">
              <a:lnSpc>
                <a:spcPct val="86100"/>
              </a:lnSpc>
              <a:spcBef>
                <a:spcPts val="5"/>
              </a:spcBef>
            </a:pP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Apex</a:t>
            </a:r>
            <a:r>
              <a:rPr sz="1700" i="1" dirty="0">
                <a:solidFill>
                  <a:srgbClr val="FFFFFF"/>
                </a:solidFill>
                <a:latin typeface="Times New Roman"/>
                <a:cs typeface="Times New Roman"/>
              </a:rPr>
              <a:t>: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projects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into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root of the neck 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(one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inch</a:t>
            </a:r>
            <a:r>
              <a:rPr sz="1700" spc="4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above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medial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1/3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1700" spc="-4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clavicle)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it is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covered by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cervical </a:t>
            </a:r>
            <a:r>
              <a:rPr sz="1700" spc="-4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pleura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700" dirty="0">
              <a:latin typeface="Calibri"/>
              <a:cs typeface="Calibri"/>
            </a:endParaRPr>
          </a:p>
          <a:p>
            <a:pPr>
              <a:spcBef>
                <a:spcPts val="55"/>
              </a:spcBef>
            </a:pPr>
            <a:endParaRPr sz="2800" dirty="0">
              <a:latin typeface="Calibri"/>
              <a:cs typeface="Calibri"/>
            </a:endParaRPr>
          </a:p>
          <a:p>
            <a:pPr marL="15875" marR="374015">
              <a:lnSpc>
                <a:spcPct val="86200"/>
              </a:lnSpc>
            </a:pP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Base: (inferior=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diaphragmatic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 surface)</a:t>
            </a:r>
            <a:r>
              <a:rPr sz="1700" b="1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concave</a:t>
            </a:r>
            <a:r>
              <a:rPr sz="17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17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rests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1700" spc="-4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diaphragm.</a:t>
            </a:r>
            <a:endParaRPr sz="1700" dirty="0">
              <a:latin typeface="Times New Roman"/>
              <a:cs typeface="Times New Roman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139759" y="718376"/>
            <a:ext cx="6367005" cy="3722124"/>
            <a:chOff x="610361" y="483869"/>
            <a:chExt cx="6367005" cy="3722124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58195" y="841001"/>
              <a:ext cx="2519171" cy="336499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10361" y="483869"/>
              <a:ext cx="3819525" cy="725805"/>
            </a:xfrm>
            <a:custGeom>
              <a:avLst/>
              <a:gdLst/>
              <a:ahLst/>
              <a:cxnLst/>
              <a:rect l="l" t="t" r="r" b="b"/>
              <a:pathLst>
                <a:path w="3819525" h="725805">
                  <a:moveTo>
                    <a:pt x="3698240" y="0"/>
                  </a:moveTo>
                  <a:lnTo>
                    <a:pt x="120903" y="0"/>
                  </a:lnTo>
                  <a:lnTo>
                    <a:pt x="73841" y="9497"/>
                  </a:lnTo>
                  <a:lnTo>
                    <a:pt x="35410" y="35401"/>
                  </a:lnTo>
                  <a:lnTo>
                    <a:pt x="9500" y="73830"/>
                  </a:lnTo>
                  <a:lnTo>
                    <a:pt x="0" y="120903"/>
                  </a:lnTo>
                  <a:lnTo>
                    <a:pt x="0" y="604519"/>
                  </a:lnTo>
                  <a:lnTo>
                    <a:pt x="9500" y="651593"/>
                  </a:lnTo>
                  <a:lnTo>
                    <a:pt x="35410" y="690022"/>
                  </a:lnTo>
                  <a:lnTo>
                    <a:pt x="73841" y="715926"/>
                  </a:lnTo>
                  <a:lnTo>
                    <a:pt x="120903" y="725424"/>
                  </a:lnTo>
                  <a:lnTo>
                    <a:pt x="3698240" y="725424"/>
                  </a:lnTo>
                  <a:lnTo>
                    <a:pt x="3745313" y="715926"/>
                  </a:lnTo>
                  <a:lnTo>
                    <a:pt x="3783742" y="690022"/>
                  </a:lnTo>
                  <a:lnTo>
                    <a:pt x="3809646" y="651593"/>
                  </a:lnTo>
                  <a:lnTo>
                    <a:pt x="3819143" y="604519"/>
                  </a:lnTo>
                  <a:lnTo>
                    <a:pt x="3819143" y="120903"/>
                  </a:lnTo>
                  <a:lnTo>
                    <a:pt x="3809646" y="73830"/>
                  </a:lnTo>
                  <a:lnTo>
                    <a:pt x="3783742" y="35401"/>
                  </a:lnTo>
                  <a:lnTo>
                    <a:pt x="3745313" y="9497"/>
                  </a:lnTo>
                  <a:lnTo>
                    <a:pt x="3698240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10361" y="483869"/>
              <a:ext cx="3819525" cy="725805"/>
            </a:xfrm>
            <a:custGeom>
              <a:avLst/>
              <a:gdLst/>
              <a:ahLst/>
              <a:cxnLst/>
              <a:rect l="l" t="t" r="r" b="b"/>
              <a:pathLst>
                <a:path w="3819525" h="725805">
                  <a:moveTo>
                    <a:pt x="0" y="120903"/>
                  </a:moveTo>
                  <a:lnTo>
                    <a:pt x="9500" y="73830"/>
                  </a:lnTo>
                  <a:lnTo>
                    <a:pt x="35410" y="35401"/>
                  </a:lnTo>
                  <a:lnTo>
                    <a:pt x="73841" y="9497"/>
                  </a:lnTo>
                  <a:lnTo>
                    <a:pt x="120903" y="0"/>
                  </a:lnTo>
                  <a:lnTo>
                    <a:pt x="3698240" y="0"/>
                  </a:lnTo>
                  <a:lnTo>
                    <a:pt x="3745313" y="9497"/>
                  </a:lnTo>
                  <a:lnTo>
                    <a:pt x="3783742" y="35401"/>
                  </a:lnTo>
                  <a:lnTo>
                    <a:pt x="3809646" y="73830"/>
                  </a:lnTo>
                  <a:lnTo>
                    <a:pt x="3819143" y="120903"/>
                  </a:lnTo>
                  <a:lnTo>
                    <a:pt x="3819143" y="604519"/>
                  </a:lnTo>
                  <a:lnTo>
                    <a:pt x="3809646" y="651593"/>
                  </a:lnTo>
                  <a:lnTo>
                    <a:pt x="3783742" y="690022"/>
                  </a:lnTo>
                  <a:lnTo>
                    <a:pt x="3745313" y="715926"/>
                  </a:lnTo>
                  <a:lnTo>
                    <a:pt x="3698240" y="725424"/>
                  </a:lnTo>
                  <a:lnTo>
                    <a:pt x="120903" y="725424"/>
                  </a:lnTo>
                  <a:lnTo>
                    <a:pt x="73841" y="715926"/>
                  </a:lnTo>
                  <a:lnTo>
                    <a:pt x="35410" y="690022"/>
                  </a:lnTo>
                  <a:lnTo>
                    <a:pt x="9500" y="651593"/>
                  </a:lnTo>
                  <a:lnTo>
                    <a:pt x="0" y="604519"/>
                  </a:lnTo>
                  <a:lnTo>
                    <a:pt x="0" y="120903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294076" y="941768"/>
            <a:ext cx="3449320" cy="49784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00" spc="-5" dirty="0">
                <a:solidFill>
                  <a:schemeClr val="bg1"/>
                </a:solidFill>
                <a:latin typeface="Times New Roman"/>
                <a:cs typeface="Times New Roman"/>
              </a:rPr>
              <a:t>Lungs</a:t>
            </a:r>
            <a:r>
              <a:rPr sz="3100" spc="-2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3100" dirty="0">
                <a:solidFill>
                  <a:schemeClr val="bg1"/>
                </a:solidFill>
                <a:latin typeface="Times New Roman"/>
                <a:cs typeface="Times New Roman"/>
              </a:rPr>
              <a:t>..</a:t>
            </a:r>
            <a:r>
              <a:rPr sz="3100" spc="-2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3100" spc="-5" dirty="0">
                <a:solidFill>
                  <a:schemeClr val="bg1"/>
                </a:solidFill>
                <a:latin typeface="Times New Roman"/>
                <a:cs typeface="Times New Roman"/>
              </a:rPr>
              <a:t>General</a:t>
            </a:r>
            <a:r>
              <a:rPr sz="3100" spc="-2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3100" dirty="0">
                <a:solidFill>
                  <a:schemeClr val="bg1"/>
                </a:solidFill>
                <a:latin typeface="Times New Roman"/>
                <a:cs typeface="Times New Roman"/>
              </a:rPr>
              <a:t>..2/3</a:t>
            </a:r>
          </a:p>
        </p:txBody>
      </p:sp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44267" y="1099892"/>
            <a:ext cx="2339340" cy="334060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MediTec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diTec" id="{3EA94F44-3CAA-4F07-A04D-18680F993538}" vid="{E18E6CEB-8343-4464-A9C4-A1E83E27BE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MediTec</Template>
  <TotalTime>12</TotalTime>
  <Words>1373</Words>
  <Application>Microsoft Office PowerPoint</Application>
  <PresentationFormat>Widescreen</PresentationFormat>
  <Paragraphs>202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Simplified Arabic Fixed</vt:lpstr>
      <vt:lpstr>Times New Roman</vt:lpstr>
      <vt:lpstr>MediTec</vt:lpstr>
      <vt:lpstr>Pleura &amp;  Lungs</vt:lpstr>
      <vt:lpstr>PowerPoint Presentation</vt:lpstr>
      <vt:lpstr>Surface Anatomy of the Pleura</vt:lpstr>
      <vt:lpstr>Surface Anatomy of the Lungs</vt:lpstr>
      <vt:lpstr>The Pleura</vt:lpstr>
      <vt:lpstr>Parts of Parietal  Pleura</vt:lpstr>
      <vt:lpstr>Visceral Pleura</vt:lpstr>
      <vt:lpstr>Lungs .. General ..1/3</vt:lpstr>
      <vt:lpstr>Lungs .. General ..2/3</vt:lpstr>
      <vt:lpstr>Lungs .. General ..2/3</vt:lpstr>
      <vt:lpstr>Right Lung</vt:lpstr>
      <vt:lpstr>Mediastinal Surface of the Right Lung</vt:lpstr>
      <vt:lpstr>Root of the Right Lung</vt:lpstr>
      <vt:lpstr>Left Lung</vt:lpstr>
      <vt:lpstr>Mediastinal Surface of  the Left Lung</vt:lpstr>
      <vt:lpstr>Root of the Left Lung</vt:lpstr>
      <vt:lpstr>Blood Supply of the  Lungs</vt:lpstr>
      <vt:lpstr>Nerve Supply of the  Lung</vt:lpstr>
      <vt:lpstr>Lymph Drainage of  the Lung</vt:lpstr>
      <vt:lpstr>Bronchi</vt:lpstr>
      <vt:lpstr>Bronchopulmonary Segments</vt:lpstr>
      <vt:lpstr>Bronchopulmonary Segments</vt:lpstr>
      <vt:lpstr>Bronchopulmonary Segments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Darwish H Badran</dc:creator>
  <cp:lastModifiedBy>Rasha</cp:lastModifiedBy>
  <cp:revision>3</cp:revision>
  <dcterms:created xsi:type="dcterms:W3CDTF">2021-05-10T08:51:22Z</dcterms:created>
  <dcterms:modified xsi:type="dcterms:W3CDTF">2021-11-22T14:38:31Z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2021-03-03T00:00:00Z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2021-05-10T00:00:00Z</vt:filetime>
  </property>
</Properties>
</file>